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9"/>
  </p:notesMasterIdLst>
  <p:sldIdLst>
    <p:sldId id="265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</p:sldIdLst>
  <p:sldSz cx="16256000" cy="9144000"/>
  <p:notesSz cx="6858000" cy="9144000"/>
  <p:defaultTextStyle>
    <a:lvl1pPr defTabSz="457200">
      <a:defRPr sz="1200">
        <a:latin typeface="Helvetica"/>
        <a:ea typeface="Helvetica"/>
        <a:cs typeface="Helvetica"/>
        <a:sym typeface="Helvetica"/>
      </a:defRPr>
    </a:lvl1pPr>
    <a:lvl2pPr indent="228600" defTabSz="457200">
      <a:defRPr sz="1200">
        <a:latin typeface="Helvetica"/>
        <a:ea typeface="Helvetica"/>
        <a:cs typeface="Helvetica"/>
        <a:sym typeface="Helvetica"/>
      </a:defRPr>
    </a:lvl2pPr>
    <a:lvl3pPr indent="457200" defTabSz="457200">
      <a:defRPr sz="1200">
        <a:latin typeface="Helvetica"/>
        <a:ea typeface="Helvetica"/>
        <a:cs typeface="Helvetica"/>
        <a:sym typeface="Helvetica"/>
      </a:defRPr>
    </a:lvl3pPr>
    <a:lvl4pPr indent="685800" defTabSz="457200">
      <a:defRPr sz="1200">
        <a:latin typeface="Helvetica"/>
        <a:ea typeface="Helvetica"/>
        <a:cs typeface="Helvetica"/>
        <a:sym typeface="Helvetica"/>
      </a:defRPr>
    </a:lvl4pPr>
    <a:lvl5pPr indent="914400" defTabSz="457200">
      <a:defRPr sz="1200">
        <a:latin typeface="Helvetica"/>
        <a:ea typeface="Helvetica"/>
        <a:cs typeface="Helvetica"/>
        <a:sym typeface="Helvetica"/>
      </a:defRPr>
    </a:lvl5pPr>
    <a:lvl6pPr indent="1143000" defTabSz="457200">
      <a:defRPr sz="1200">
        <a:latin typeface="Helvetica"/>
        <a:ea typeface="Helvetica"/>
        <a:cs typeface="Helvetica"/>
        <a:sym typeface="Helvetica"/>
      </a:defRPr>
    </a:lvl6pPr>
    <a:lvl7pPr indent="1371600" defTabSz="457200">
      <a:defRPr sz="1200">
        <a:latin typeface="Helvetica"/>
        <a:ea typeface="Helvetica"/>
        <a:cs typeface="Helvetica"/>
        <a:sym typeface="Helvetica"/>
      </a:defRPr>
    </a:lvl7pPr>
    <a:lvl8pPr indent="1600200" defTabSz="457200">
      <a:defRPr sz="1200">
        <a:latin typeface="Helvetica"/>
        <a:ea typeface="Helvetica"/>
        <a:cs typeface="Helvetica"/>
        <a:sym typeface="Helvetica"/>
      </a:defRPr>
    </a:lvl8pPr>
    <a:lvl9pPr indent="1828800" defTabSz="457200">
      <a:defRPr sz="1200">
        <a:latin typeface="Helvetica"/>
        <a:ea typeface="Helvetica"/>
        <a:cs typeface="Helvetica"/>
        <a:sym typeface="Helvetica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5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Vista Sans OT Reg"/>
          <a:ea typeface="Vista Sans OT Reg"/>
          <a:cs typeface="Vista Sans OT Reg"/>
        </a:font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F2F2F2"/>
          </a:solidFill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D8DFEA"/>
          </a:solidFill>
        </a:fill>
      </a:tcStyle>
    </a:firstCol>
    <a:lastRow>
      <a:tcTxStyle b="on" i="off">
        <a:font>
          <a:latin typeface="Vista Sans OT Reg"/>
          <a:ea typeface="Vista Sans OT Reg"/>
          <a:cs typeface="Vista Sans OT Reg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3B5998"/>
          </a:solidFill>
        </a:fill>
      </a:tcStyle>
    </a:lastRow>
    <a:firstRow>
      <a:tcTxStyle b="on" i="off">
        <a:font>
          <a:latin typeface="Vista Sans OT Reg"/>
          <a:ea typeface="Vista Sans OT Reg"/>
          <a:cs typeface="Vista Sans OT Reg"/>
        </a:font>
        <a:srgbClr val="FFFFFF"/>
      </a:tcTxStyle>
      <a:tcStyle>
        <a:tcBdr>
          <a:left>
            <a:ln w="25400" cap="flat">
              <a:noFill/>
              <a:miter lim="400000"/>
            </a:ln>
          </a:left>
          <a:right>
            <a:ln w="25400" cap="flat">
              <a:noFill/>
              <a:miter lim="400000"/>
            </a:ln>
          </a:right>
          <a:top>
            <a:ln w="254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noFill/>
              <a:miter lim="400000"/>
            </a:ln>
          </a:insideH>
          <a:insideV>
            <a:ln w="25400" cap="flat">
              <a:noFill/>
              <a:miter lim="400000"/>
            </a:ln>
          </a:insideV>
        </a:tcBdr>
        <a:fill>
          <a:solidFill>
            <a:srgbClr val="3B5998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138" y="408"/>
      </p:cViewPr>
      <p:guideLst>
        <p:guide orient="horz" pos="2880"/>
        <p:guide pos="512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9" name="Shape 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016134829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546100">
      <a:defRPr>
        <a:latin typeface="Vista Sans OT Reg"/>
        <a:ea typeface="Vista Sans OT Reg"/>
        <a:cs typeface="Vista Sans OT Reg"/>
        <a:sym typeface="Vista Sans OT Reg"/>
      </a:defRPr>
    </a:lvl1pPr>
    <a:lvl2pPr indent="228600" defTabSz="546100">
      <a:defRPr>
        <a:latin typeface="Vista Sans OT Reg"/>
        <a:ea typeface="Vista Sans OT Reg"/>
        <a:cs typeface="Vista Sans OT Reg"/>
        <a:sym typeface="Vista Sans OT Reg"/>
      </a:defRPr>
    </a:lvl2pPr>
    <a:lvl3pPr indent="457200" defTabSz="546100">
      <a:defRPr>
        <a:latin typeface="Vista Sans OT Reg"/>
        <a:ea typeface="Vista Sans OT Reg"/>
        <a:cs typeface="Vista Sans OT Reg"/>
        <a:sym typeface="Vista Sans OT Reg"/>
      </a:defRPr>
    </a:lvl3pPr>
    <a:lvl4pPr indent="685800" defTabSz="546100">
      <a:defRPr>
        <a:latin typeface="Vista Sans OT Reg"/>
        <a:ea typeface="Vista Sans OT Reg"/>
        <a:cs typeface="Vista Sans OT Reg"/>
        <a:sym typeface="Vista Sans OT Reg"/>
      </a:defRPr>
    </a:lvl4pPr>
    <a:lvl5pPr indent="914400" defTabSz="546100">
      <a:defRPr>
        <a:latin typeface="Vista Sans OT Reg"/>
        <a:ea typeface="Vista Sans OT Reg"/>
        <a:cs typeface="Vista Sans OT Reg"/>
        <a:sym typeface="Vista Sans OT Reg"/>
      </a:defRPr>
    </a:lvl5pPr>
    <a:lvl6pPr indent="1143000" defTabSz="546100">
      <a:defRPr>
        <a:latin typeface="Vista Sans OT Reg"/>
        <a:ea typeface="Vista Sans OT Reg"/>
        <a:cs typeface="Vista Sans OT Reg"/>
        <a:sym typeface="Vista Sans OT Reg"/>
      </a:defRPr>
    </a:lvl6pPr>
    <a:lvl7pPr indent="1371600" defTabSz="546100">
      <a:defRPr>
        <a:latin typeface="Vista Sans OT Reg"/>
        <a:ea typeface="Vista Sans OT Reg"/>
        <a:cs typeface="Vista Sans OT Reg"/>
        <a:sym typeface="Vista Sans OT Reg"/>
      </a:defRPr>
    </a:lvl7pPr>
    <a:lvl8pPr indent="1600200" defTabSz="546100">
      <a:defRPr>
        <a:latin typeface="Vista Sans OT Reg"/>
        <a:ea typeface="Vista Sans OT Reg"/>
        <a:cs typeface="Vista Sans OT Reg"/>
        <a:sym typeface="Vista Sans OT Reg"/>
      </a:defRPr>
    </a:lvl8pPr>
    <a:lvl9pPr indent="1828800" defTabSz="546100">
      <a:defRPr>
        <a:latin typeface="Vista Sans OT Reg"/>
        <a:ea typeface="Vista Sans OT Reg"/>
        <a:cs typeface="Vista Sans OT Reg"/>
        <a:sym typeface="Vista Sans OT Reg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P4 language is</a:t>
            </a:r>
            <a:r>
              <a:rPr lang="en-US" baseline="0" dirty="0" smtClean="0"/>
              <a:t> still evolving.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5671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Match performs</a:t>
            </a:r>
            <a:r>
              <a:rPr lang="en-US" baseline="0" dirty="0" smtClean="0"/>
              <a:t> table lookups based on metadata.</a:t>
            </a:r>
          </a:p>
          <a:p>
            <a:r>
              <a:rPr lang="en-US" baseline="0" dirty="0" smtClean="0"/>
              <a:t>The table contents is managed by the control plane.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993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Actions are</a:t>
            </a:r>
            <a:r>
              <a:rPr lang="en-US" baseline="0" dirty="0" smtClean="0"/>
              <a:t> code fragments that manipulate metadata. They are driven by information obtained from table look-ups.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88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P4 supports conditional</a:t>
            </a:r>
            <a:r>
              <a:rPr lang="en-US" baseline="0" dirty="0" smtClean="0"/>
              <a:t> forward-only control-flow.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9500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Table contents is uploaded</a:t>
            </a:r>
            <a:r>
              <a:rPr lang="en-US" baseline="0" dirty="0" smtClean="0"/>
              <a:t> into the data plane by the control plane.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839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will release the first version of the language soon.</a:t>
            </a:r>
          </a:p>
          <a:p>
            <a:r>
              <a:rPr lang="en-US" dirty="0" smtClean="0"/>
              <a:t>We are actively working on an improved version which fixed</a:t>
            </a:r>
            <a:r>
              <a:rPr lang="en-US" baseline="0" dirty="0" smtClean="0"/>
              <a:t> some shortcomings – which we plan to release as well.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425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518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P4 will make it possible to roll</a:t>
            </a:r>
            <a:r>
              <a:rPr lang="en-US" baseline="0" dirty="0" smtClean="0"/>
              <a:t> out new protocols and features (and remove old protocols too).</a:t>
            </a:r>
          </a:p>
          <a:p>
            <a:r>
              <a:rPr lang="en-US" baseline="0" dirty="0" smtClean="0"/>
              <a:t>Today this is mostly useful within closed networks, e.g. datacenters, but this mechanism will accelerate protocol evolution and it may become applicable to broader ecosystems.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61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P4 should enable all of these, without sacrificing</a:t>
            </a:r>
            <a:r>
              <a:rPr lang="en-US" baseline="0" dirty="0" smtClean="0"/>
              <a:t> performance. We want to be able to achieve </a:t>
            </a:r>
            <a:r>
              <a:rPr lang="en-US" baseline="0" dirty="0" err="1" smtClean="0"/>
              <a:t>Tbps</a:t>
            </a:r>
            <a:r>
              <a:rPr lang="en-US" baseline="0" dirty="0" smtClean="0"/>
              <a:t> switching speeds in programmable switches.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401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the</a:t>
            </a:r>
            <a:r>
              <a:rPr lang="en-US" baseline="0" dirty="0" smtClean="0"/>
              <a:t> P4 API: a new API between the control-plane and the data plane.</a:t>
            </a:r>
          </a:p>
          <a:p>
            <a:r>
              <a:rPr lang="en-US" baseline="0" dirty="0" smtClean="0"/>
              <a:t>The data plane performs mostly stateless high-speed processing.</a:t>
            </a:r>
          </a:p>
          <a:p>
            <a:r>
              <a:rPr lang="en-US" baseline="0" dirty="0" smtClean="0"/>
              <a:t>The data plane is lean and fast; most of the complexity is still in the control plane. P4 does not address this aspect.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22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P4 should be portable across a large spectrum of switch</a:t>
            </a:r>
            <a:r>
              <a:rPr lang="en-US" baseline="0" dirty="0" smtClean="0"/>
              <a:t> implementations.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2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P4 expresses the behavior</a:t>
            </a:r>
            <a:r>
              <a:rPr lang="en-US" baseline="0" dirty="0" smtClean="0"/>
              <a:t> of significant data plane functions. It currently is not rich enough to describe the complete functionality of the data plane.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04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is packet processing performed in P4?</a:t>
            </a:r>
          </a:p>
          <a:p>
            <a:r>
              <a:rPr lang="en-US" dirty="0" smtClean="0"/>
              <a:t>This is a high-level view.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3510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P4 language has elements corresponding to the previously-described function blocks: parsing, match/action, and reassembly.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080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parser is essentially a state-machine</a:t>
            </a:r>
            <a:r>
              <a:rPr lang="en-US" baseline="0" dirty="0" smtClean="0"/>
              <a:t> driven by the packet header.</a:t>
            </a:r>
          </a:p>
          <a:p>
            <a:r>
              <a:rPr lang="en-US" baseline="0" dirty="0" smtClean="0"/>
              <a:t>It extracts packet fields into general-purpose registers (“metadata”).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D7C7F897-9DD6-3F44-9F39-5E102FFA3BB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373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Open_Compute_Summit_Template.001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" name="FAC 2278 logo_open.pdf"/>
          <p:cNvPicPr/>
          <p:nvPr/>
        </p:nvPicPr>
        <p:blipFill>
          <a:blip r:embed="rId3">
            <a:alphaModFix amt="45000"/>
            <a:extLst/>
          </a:blip>
          <a:stretch>
            <a:fillRect/>
          </a:stretch>
        </p:blipFill>
        <p:spPr>
          <a:xfrm>
            <a:off x="11379200" y="4279900"/>
            <a:ext cx="4876800" cy="48768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" name="Bar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101600" y="8699500"/>
            <a:ext cx="16383000" cy="457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" name="summit-hero_dirman-2013 copy_v2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82725" y="7937500"/>
            <a:ext cx="3467450" cy="787401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990600" y="2514600"/>
            <a:ext cx="14274800" cy="1155700"/>
          </a:xfrm>
          <a:prstGeom prst="rect">
            <a:avLst/>
          </a:prstGeom>
        </p:spPr>
        <p:txBody>
          <a:bodyPr/>
          <a:lstStyle>
            <a:lvl1pPr>
              <a:defRPr sz="8100" spc="-81"/>
            </a:lvl1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8100" spc="-81">
                <a:solidFill>
                  <a:srgbClr val="606060"/>
                </a:solidFill>
              </a:rP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idx="1"/>
          </p:nvPr>
        </p:nvSpPr>
        <p:spPr>
          <a:xfrm>
            <a:off x="990600" y="3657600"/>
            <a:ext cx="14274800" cy="4610100"/>
          </a:xfrm>
          <a:prstGeom prst="rect">
            <a:avLst/>
          </a:prstGeom>
        </p:spPr>
        <p:txBody>
          <a:bodyPr/>
          <a:lstStyle>
            <a:lvl1pPr>
              <a:defRPr sz="5500" spc="-55"/>
            </a:lvl1pPr>
            <a:lvl2pPr marL="0" indent="0">
              <a:lnSpc>
                <a:spcPct val="80000"/>
              </a:lnSpc>
              <a:spcBef>
                <a:spcPts val="1400"/>
              </a:spcBef>
              <a:buSzTx/>
              <a:buNone/>
              <a:defRPr sz="4100" spc="-41">
                <a:solidFill>
                  <a:srgbClr val="606060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2pPr>
            <a:lvl3pPr marL="0" indent="0">
              <a:lnSpc>
                <a:spcPct val="80000"/>
              </a:lnSpc>
              <a:spcBef>
                <a:spcPts val="1400"/>
              </a:spcBef>
              <a:buSzTx/>
              <a:buNone/>
              <a:defRPr sz="4100" spc="-41">
                <a:solidFill>
                  <a:srgbClr val="606060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3pPr>
            <a:lvl4pPr marL="0" indent="0">
              <a:lnSpc>
                <a:spcPct val="80000"/>
              </a:lnSpc>
              <a:spcBef>
                <a:spcPts val="1400"/>
              </a:spcBef>
              <a:buSzTx/>
              <a:buNone/>
              <a:defRPr sz="4100" spc="-41">
                <a:solidFill>
                  <a:srgbClr val="606060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4pPr>
            <a:lvl5pPr marL="0" indent="0">
              <a:lnSpc>
                <a:spcPct val="80000"/>
              </a:lnSpc>
              <a:spcBef>
                <a:spcPts val="1400"/>
              </a:spcBef>
              <a:buSzTx/>
              <a:buNone/>
              <a:defRPr sz="4100" spc="-41">
                <a:solidFill>
                  <a:srgbClr val="606060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5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5500" spc="-55">
                <a:solidFill>
                  <a:srgbClr val="8CC558"/>
                </a:solidFill>
              </a:rPr>
              <a:t>Body Level One</a:t>
            </a:r>
          </a:p>
          <a:p>
            <a:pPr lvl="1">
              <a:defRPr sz="1800" spc="0">
                <a:solidFill>
                  <a:srgbClr val="000000"/>
                </a:solidFill>
              </a:defRPr>
            </a:pPr>
            <a:r>
              <a:rPr sz="4100" spc="-41">
                <a:solidFill>
                  <a:srgbClr val="606060"/>
                </a:solidFill>
              </a:rPr>
              <a:t>Body Level Two</a:t>
            </a:r>
          </a:p>
          <a:p>
            <a:pPr lvl="2">
              <a:defRPr sz="1800" spc="0">
                <a:solidFill>
                  <a:srgbClr val="000000"/>
                </a:solidFill>
              </a:defRPr>
            </a:pPr>
            <a:r>
              <a:rPr sz="4100" spc="-41">
                <a:solidFill>
                  <a:srgbClr val="606060"/>
                </a:solidFill>
              </a:rPr>
              <a:t>Body Level Three</a:t>
            </a:r>
          </a:p>
          <a:p>
            <a:pPr lvl="3">
              <a:defRPr sz="1800" spc="0">
                <a:solidFill>
                  <a:srgbClr val="000000"/>
                </a:solidFill>
              </a:defRPr>
            </a:pPr>
            <a:r>
              <a:rPr sz="4100" spc="-41">
                <a:solidFill>
                  <a:srgbClr val="606060"/>
                </a:solidFill>
              </a:rPr>
              <a:t>Body Level Four</a:t>
            </a:r>
          </a:p>
          <a:p>
            <a:pPr lvl="4">
              <a:defRPr sz="1800" spc="0">
                <a:solidFill>
                  <a:srgbClr val="000000"/>
                </a:solidFill>
              </a:defRPr>
            </a:pPr>
            <a:r>
              <a:rPr sz="4100" spc="-41">
                <a:solidFill>
                  <a:srgbClr val="606060"/>
                </a:solidFill>
              </a:rPr>
              <a:t>Body Level Five</a:t>
            </a:r>
          </a:p>
        </p:txBody>
      </p:sp>
      <p:sp>
        <p:nvSpPr>
          <p:cNvPr id="23" name="Shape 23"/>
          <p:cNvSpPr/>
          <p:nvPr/>
        </p:nvSpPr>
        <p:spPr>
          <a:xfrm>
            <a:off x="12070460" y="8764314"/>
            <a:ext cx="3265681" cy="32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 sz="1700" cap="all">
                <a:solidFill>
                  <a:srgbClr val="FFFFFF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1700" cap="all">
                <a:solidFill>
                  <a:srgbClr val="FFFFFF"/>
                </a:solidFill>
              </a:rPr>
              <a:t>Engineering Workshop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90600" y="850900"/>
            <a:ext cx="4186163" cy="1157288"/>
            <a:chOff x="0" y="0"/>
            <a:chExt cx="4186162" cy="1157287"/>
          </a:xfrm>
        </p:grpSpPr>
        <p:pic>
          <p:nvPicPr>
            <p:cNvPr id="24" name="Compute Summit.pdf"/>
            <p:cNvPicPr/>
            <p:nvPr/>
          </p:nvPicPr>
          <p:blipFill>
            <a:blip r:embed="rId6">
              <a:extLst/>
            </a:blip>
            <a:srcRect r="51997"/>
            <a:stretch>
              <a:fillRect/>
            </a:stretch>
          </p:blipFill>
          <p:spPr>
            <a:xfrm>
              <a:off x="0" y="0"/>
              <a:ext cx="1207589" cy="115728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grpSp>
          <p:nvGrpSpPr>
            <p:cNvPr id="27" name="Group 27"/>
            <p:cNvGrpSpPr/>
            <p:nvPr/>
          </p:nvGrpSpPr>
          <p:grpSpPr>
            <a:xfrm>
              <a:off x="1237325" y="403088"/>
              <a:ext cx="2948838" cy="640401"/>
              <a:chOff x="-15494" y="0"/>
              <a:chExt cx="2948837" cy="640399"/>
            </a:xfrm>
          </p:grpSpPr>
          <p:pic>
            <p:nvPicPr>
              <p:cNvPr id="25" name="Compute Summit.pdf"/>
              <p:cNvPicPr/>
              <p:nvPr/>
            </p:nvPicPr>
            <p:blipFill>
              <a:blip r:embed="rId7">
                <a:extLst/>
              </a:blip>
              <a:srcRect l="49813" t="34850" b="38464"/>
              <a:stretch>
                <a:fillRect/>
              </a:stretch>
            </p:blipFill>
            <p:spPr>
              <a:xfrm>
                <a:off x="0" y="0"/>
                <a:ext cx="1260958" cy="308823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26" name="Shape 26"/>
              <p:cNvSpPr/>
              <p:nvPr/>
            </p:nvSpPr>
            <p:spPr>
              <a:xfrm>
                <a:off x="-15495" y="159163"/>
                <a:ext cx="2948838" cy="48123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>
                  <a:defRPr sz="1300">
                    <a:solidFill>
                      <a:srgbClr val="53585F"/>
                    </a:solidFill>
                    <a:latin typeface="Vista Sans OT Light"/>
                    <a:ea typeface="Vista Sans OT Light"/>
                    <a:cs typeface="Vista Sans OT Light"/>
                    <a:sym typeface="Vista Sans OT Light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sz="1300">
                    <a:solidFill>
                      <a:srgbClr val="53585F"/>
                    </a:solidFill>
                  </a:rPr>
                  <a:t>Compute Engineering Workshop</a:t>
                </a:r>
              </a:p>
            </p:txBody>
          </p:sp>
        </p:grpSp>
      </p:grp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1179285" indent="-453571">
              <a:buFont typeface="Arial"/>
              <a:buChar char="•"/>
              <a:defRPr/>
            </a:lvl2pPr>
            <a:lvl4pPr marL="2539997" indent="-362857">
              <a:buFont typeface="Arial"/>
              <a:buChar char="•"/>
              <a:defRPr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554134" y="8475134"/>
            <a:ext cx="5147733" cy="486833"/>
          </a:xfrm>
          <a:prstGeom prst="rect">
            <a:avLst/>
          </a:prstGeom>
        </p:spPr>
        <p:txBody>
          <a:bodyPr lIns="145143" tIns="72571" rIns="145143" bIns="72571"/>
          <a:lstStyle/>
          <a:p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932726" y="8475134"/>
            <a:ext cx="1694526" cy="486833"/>
          </a:xfrm>
          <a:prstGeom prst="rect">
            <a:avLst/>
          </a:prstGeom>
        </p:spPr>
        <p:txBody>
          <a:bodyPr vert="horz" lIns="145143" tIns="72571" rIns="145143" bIns="72571" rtlCol="0" anchor="ctr"/>
          <a:lstStyle>
            <a:lvl1pPr algn="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1781BC-3211-F34E-99EA-B41CEAE439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5352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pen_Compute_Summit_Template.001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16256000" cy="9144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990600" y="749300"/>
            <a:ext cx="14274800" cy="838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6000" spc="-59">
                <a:solidFill>
                  <a:srgbClr val="606060"/>
                </a:solidFill>
              </a:rP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990600" y="1574800"/>
            <a:ext cx="14274800" cy="6692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>
            <a:lvl2pPr marL="214711" indent="-214711">
              <a:lnSpc>
                <a:spcPct val="90000"/>
              </a:lnSpc>
              <a:spcBef>
                <a:spcPts val="1200"/>
              </a:spcBef>
              <a:buClr>
                <a:srgbClr val="8CC558"/>
              </a:buClr>
              <a:buChar char="▪"/>
              <a:defRPr sz="4400" spc="-44">
                <a:solidFill>
                  <a:srgbClr val="606060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2pPr>
            <a:lvl3pPr marL="480444" indent="-239144">
              <a:lnSpc>
                <a:spcPct val="90000"/>
              </a:lnSpc>
              <a:spcBef>
                <a:spcPts val="900"/>
              </a:spcBef>
              <a:buChar char="▪"/>
              <a:defRPr sz="4000" spc="-39">
                <a:solidFill>
                  <a:srgbClr val="606060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3pPr>
            <a:lvl4pPr marL="688862" indent="-175654">
              <a:lnSpc>
                <a:spcPct val="90000"/>
              </a:lnSpc>
              <a:spcBef>
                <a:spcPts val="900"/>
              </a:spcBef>
              <a:buChar char="▪"/>
              <a:defRPr sz="3800" spc="-38">
                <a:solidFill>
                  <a:srgbClr val="606060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4pPr>
            <a:lvl5pPr marL="926949" indent="-180945">
              <a:lnSpc>
                <a:spcPct val="90000"/>
              </a:lnSpc>
              <a:spcBef>
                <a:spcPts val="900"/>
              </a:spcBef>
              <a:buChar char="▪"/>
              <a:defRPr sz="3600" spc="-36">
                <a:solidFill>
                  <a:srgbClr val="606060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5pPr>
          </a:lstStyle>
          <a:p>
            <a:pPr lvl="0">
              <a:defRPr sz="1800" spc="0">
                <a:solidFill>
                  <a:srgbClr val="000000"/>
                </a:solidFill>
              </a:defRPr>
            </a:pPr>
            <a:r>
              <a:rPr sz="4800" spc="-48">
                <a:solidFill>
                  <a:srgbClr val="8CC558"/>
                </a:solidFill>
              </a:rPr>
              <a:t>Body Level One</a:t>
            </a:r>
          </a:p>
          <a:p>
            <a:pPr lvl="1">
              <a:defRPr sz="1800" spc="0">
                <a:solidFill>
                  <a:srgbClr val="000000"/>
                </a:solidFill>
              </a:defRPr>
            </a:pPr>
            <a:r>
              <a:rPr sz="4400" spc="-44">
                <a:solidFill>
                  <a:srgbClr val="606060"/>
                </a:solidFill>
              </a:rPr>
              <a:t>Body Level Two</a:t>
            </a:r>
          </a:p>
          <a:p>
            <a:pPr lvl="2">
              <a:defRPr sz="1800" spc="0">
                <a:solidFill>
                  <a:srgbClr val="000000"/>
                </a:solidFill>
              </a:defRPr>
            </a:pPr>
            <a:r>
              <a:rPr sz="4000" spc="-39">
                <a:solidFill>
                  <a:srgbClr val="606060"/>
                </a:solidFill>
              </a:rPr>
              <a:t>Body Level Three</a:t>
            </a:r>
          </a:p>
          <a:p>
            <a:pPr lvl="3">
              <a:defRPr sz="1800" spc="0">
                <a:solidFill>
                  <a:srgbClr val="000000"/>
                </a:solidFill>
              </a:defRPr>
            </a:pPr>
            <a:r>
              <a:rPr sz="3800" spc="-38">
                <a:solidFill>
                  <a:srgbClr val="606060"/>
                </a:solidFill>
              </a:rPr>
              <a:t>Body Level Four</a:t>
            </a:r>
          </a:p>
          <a:p>
            <a:pPr lvl="4">
              <a:defRPr sz="1800" spc="0">
                <a:solidFill>
                  <a:srgbClr val="000000"/>
                </a:solidFill>
              </a:defRPr>
            </a:pPr>
            <a:r>
              <a:rPr sz="3600" spc="-36">
                <a:solidFill>
                  <a:srgbClr val="606060"/>
                </a:solidFill>
              </a:rPr>
              <a:t>Body Level Five</a:t>
            </a:r>
          </a:p>
        </p:txBody>
      </p:sp>
      <p:pic>
        <p:nvPicPr>
          <p:cNvPr id="5" name="Bar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-101600" y="8699500"/>
            <a:ext cx="16383000" cy="457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summit-hero_dirman-2013 copy_v2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-82725" y="7937500"/>
            <a:ext cx="3467450" cy="787401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Shape 7"/>
          <p:cNvSpPr/>
          <p:nvPr/>
        </p:nvSpPr>
        <p:spPr>
          <a:xfrm>
            <a:off x="12070460" y="8764314"/>
            <a:ext cx="3265681" cy="3275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r">
              <a:defRPr sz="1700" cap="all">
                <a:solidFill>
                  <a:srgbClr val="FFFFFF"/>
                </a:solidFill>
                <a:latin typeface="Vista Sans OT Light"/>
                <a:ea typeface="Vista Sans OT Light"/>
                <a:cs typeface="Vista Sans OT Light"/>
                <a:sym typeface="Vista Sans OT Light"/>
              </a:defRPr>
            </a:lvl1pPr>
          </a:lstStyle>
          <a:p>
            <a:pPr lvl="0">
              <a:defRPr sz="1800" cap="none">
                <a:solidFill>
                  <a:srgbClr val="000000"/>
                </a:solidFill>
              </a:defRPr>
            </a:pPr>
            <a:r>
              <a:rPr sz="1700" cap="all">
                <a:solidFill>
                  <a:srgbClr val="FFFFFF"/>
                </a:solidFill>
              </a:rPr>
              <a:t>Engineering Workshop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7" r:id="rId2"/>
  </p:sldLayoutIdLst>
  <p:transition>
    <p:fade/>
  </p:transition>
  <p:txStyles>
    <p:titleStyle>
      <a:lvl1pPr defTabSz="546100">
        <a:lnSpc>
          <a:spcPct val="90000"/>
        </a:lnSpc>
        <a:defRPr sz="6000" spc="-59">
          <a:solidFill>
            <a:srgbClr val="606060"/>
          </a:solidFill>
          <a:latin typeface="+mn-lt"/>
          <a:ea typeface="+mn-ea"/>
          <a:cs typeface="+mn-cs"/>
          <a:sym typeface="Vista Sans OT Medium"/>
        </a:defRPr>
      </a:lvl1pPr>
      <a:lvl2pPr indent="228600" defTabSz="546100">
        <a:lnSpc>
          <a:spcPct val="90000"/>
        </a:lnSpc>
        <a:defRPr sz="6000" spc="-59">
          <a:solidFill>
            <a:srgbClr val="606060"/>
          </a:solidFill>
          <a:latin typeface="+mn-lt"/>
          <a:ea typeface="+mn-ea"/>
          <a:cs typeface="+mn-cs"/>
          <a:sym typeface="Vista Sans OT Medium"/>
        </a:defRPr>
      </a:lvl2pPr>
      <a:lvl3pPr indent="457200" defTabSz="546100">
        <a:lnSpc>
          <a:spcPct val="90000"/>
        </a:lnSpc>
        <a:defRPr sz="6000" spc="-59">
          <a:solidFill>
            <a:srgbClr val="606060"/>
          </a:solidFill>
          <a:latin typeface="+mn-lt"/>
          <a:ea typeface="+mn-ea"/>
          <a:cs typeface="+mn-cs"/>
          <a:sym typeface="Vista Sans OT Medium"/>
        </a:defRPr>
      </a:lvl3pPr>
      <a:lvl4pPr indent="685800" defTabSz="546100">
        <a:lnSpc>
          <a:spcPct val="90000"/>
        </a:lnSpc>
        <a:defRPr sz="6000" spc="-59">
          <a:solidFill>
            <a:srgbClr val="606060"/>
          </a:solidFill>
          <a:latin typeface="+mn-lt"/>
          <a:ea typeface="+mn-ea"/>
          <a:cs typeface="+mn-cs"/>
          <a:sym typeface="Vista Sans OT Medium"/>
        </a:defRPr>
      </a:lvl4pPr>
      <a:lvl5pPr indent="914400" defTabSz="546100">
        <a:lnSpc>
          <a:spcPct val="90000"/>
        </a:lnSpc>
        <a:defRPr sz="6000" spc="-59">
          <a:solidFill>
            <a:srgbClr val="606060"/>
          </a:solidFill>
          <a:latin typeface="+mn-lt"/>
          <a:ea typeface="+mn-ea"/>
          <a:cs typeface="+mn-cs"/>
          <a:sym typeface="Vista Sans OT Medium"/>
        </a:defRPr>
      </a:lvl5pPr>
      <a:lvl6pPr indent="1143000" defTabSz="546100">
        <a:lnSpc>
          <a:spcPct val="90000"/>
        </a:lnSpc>
        <a:defRPr sz="6000" spc="-59">
          <a:solidFill>
            <a:srgbClr val="606060"/>
          </a:solidFill>
          <a:latin typeface="+mn-lt"/>
          <a:ea typeface="+mn-ea"/>
          <a:cs typeface="+mn-cs"/>
          <a:sym typeface="Vista Sans OT Medium"/>
        </a:defRPr>
      </a:lvl6pPr>
      <a:lvl7pPr indent="1371600" defTabSz="546100">
        <a:lnSpc>
          <a:spcPct val="90000"/>
        </a:lnSpc>
        <a:defRPr sz="6000" spc="-59">
          <a:solidFill>
            <a:srgbClr val="606060"/>
          </a:solidFill>
          <a:latin typeface="+mn-lt"/>
          <a:ea typeface="+mn-ea"/>
          <a:cs typeface="+mn-cs"/>
          <a:sym typeface="Vista Sans OT Medium"/>
        </a:defRPr>
      </a:lvl7pPr>
      <a:lvl8pPr indent="1600200" defTabSz="546100">
        <a:lnSpc>
          <a:spcPct val="90000"/>
        </a:lnSpc>
        <a:defRPr sz="6000" spc="-59">
          <a:solidFill>
            <a:srgbClr val="606060"/>
          </a:solidFill>
          <a:latin typeface="+mn-lt"/>
          <a:ea typeface="+mn-ea"/>
          <a:cs typeface="+mn-cs"/>
          <a:sym typeface="Vista Sans OT Medium"/>
        </a:defRPr>
      </a:lvl8pPr>
      <a:lvl9pPr indent="1828800" defTabSz="546100">
        <a:lnSpc>
          <a:spcPct val="90000"/>
        </a:lnSpc>
        <a:defRPr sz="6000" spc="-59">
          <a:solidFill>
            <a:srgbClr val="606060"/>
          </a:solidFill>
          <a:latin typeface="+mn-lt"/>
          <a:ea typeface="+mn-ea"/>
          <a:cs typeface="+mn-cs"/>
          <a:sym typeface="Vista Sans OT Medium"/>
        </a:defRPr>
      </a:lvl9pPr>
    </p:titleStyle>
    <p:bodyStyle>
      <a:lvl1pPr defTabSz="546100">
        <a:spcBef>
          <a:spcPts val="3700"/>
        </a:spcBef>
        <a:defRPr sz="4800" spc="-48">
          <a:solidFill>
            <a:srgbClr val="8CC558"/>
          </a:solidFill>
          <a:latin typeface="+mn-lt"/>
          <a:ea typeface="+mn-ea"/>
          <a:cs typeface="+mn-cs"/>
          <a:sym typeface="Vista Sans OT Medium"/>
        </a:defRPr>
      </a:lvl1pPr>
      <a:lvl2pPr marL="234230" indent="-234230" defTabSz="546100">
        <a:spcBef>
          <a:spcPts val="3700"/>
        </a:spcBef>
        <a:buSzPct val="65000"/>
        <a:buChar char="•"/>
        <a:defRPr sz="4800" spc="-48">
          <a:solidFill>
            <a:srgbClr val="8CC558"/>
          </a:solidFill>
          <a:latin typeface="+mn-lt"/>
          <a:ea typeface="+mn-ea"/>
          <a:cs typeface="+mn-cs"/>
          <a:sym typeface="Vista Sans OT Medium"/>
        </a:defRPr>
      </a:lvl2pPr>
      <a:lvl3pPr marL="528273" indent="-286973" defTabSz="546100">
        <a:spcBef>
          <a:spcPts val="3700"/>
        </a:spcBef>
        <a:buSzPct val="65000"/>
        <a:buChar char="•"/>
        <a:defRPr sz="4800" spc="-48">
          <a:solidFill>
            <a:srgbClr val="8CC558"/>
          </a:solidFill>
          <a:latin typeface="+mn-lt"/>
          <a:ea typeface="+mn-ea"/>
          <a:cs typeface="+mn-cs"/>
          <a:sym typeface="Vista Sans OT Medium"/>
        </a:defRPr>
      </a:lvl3pPr>
      <a:lvl4pPr marL="735087" indent="-221879" defTabSz="546100">
        <a:spcBef>
          <a:spcPts val="3700"/>
        </a:spcBef>
        <a:buSzPct val="54999"/>
        <a:buChar char="•"/>
        <a:defRPr sz="4800" spc="-48">
          <a:solidFill>
            <a:srgbClr val="8CC558"/>
          </a:solidFill>
          <a:latin typeface="+mn-lt"/>
          <a:ea typeface="+mn-ea"/>
          <a:cs typeface="+mn-cs"/>
          <a:sym typeface="Vista Sans OT Medium"/>
        </a:defRPr>
      </a:lvl4pPr>
      <a:lvl5pPr marL="987264" indent="-241260" defTabSz="546100">
        <a:spcBef>
          <a:spcPts val="3700"/>
        </a:spcBef>
        <a:buSzPct val="45000"/>
        <a:buChar char="•"/>
        <a:defRPr sz="4800" spc="-48">
          <a:solidFill>
            <a:srgbClr val="8CC558"/>
          </a:solidFill>
          <a:latin typeface="+mn-lt"/>
          <a:ea typeface="+mn-ea"/>
          <a:cs typeface="+mn-cs"/>
          <a:sym typeface="Vista Sans OT Medium"/>
        </a:defRPr>
      </a:lvl5pPr>
      <a:lvl6pPr marL="1220060" indent="-241260" defTabSz="546100">
        <a:spcBef>
          <a:spcPts val="3700"/>
        </a:spcBef>
        <a:buSzPct val="45000"/>
        <a:buChar char="•"/>
        <a:defRPr sz="4800" spc="-48">
          <a:solidFill>
            <a:srgbClr val="8CC558"/>
          </a:solidFill>
          <a:latin typeface="+mn-lt"/>
          <a:ea typeface="+mn-ea"/>
          <a:cs typeface="+mn-cs"/>
          <a:sym typeface="Vista Sans OT Medium"/>
        </a:defRPr>
      </a:lvl6pPr>
      <a:lvl7pPr marL="1452855" indent="-241260" defTabSz="546100">
        <a:spcBef>
          <a:spcPts val="3700"/>
        </a:spcBef>
        <a:buSzPct val="45000"/>
        <a:buChar char="•"/>
        <a:defRPr sz="4800" spc="-48">
          <a:solidFill>
            <a:srgbClr val="8CC558"/>
          </a:solidFill>
          <a:latin typeface="+mn-lt"/>
          <a:ea typeface="+mn-ea"/>
          <a:cs typeface="+mn-cs"/>
          <a:sym typeface="Vista Sans OT Medium"/>
        </a:defRPr>
      </a:lvl7pPr>
      <a:lvl8pPr marL="1685650" indent="-241260" defTabSz="546100">
        <a:spcBef>
          <a:spcPts val="3700"/>
        </a:spcBef>
        <a:buSzPct val="45000"/>
        <a:buChar char="•"/>
        <a:defRPr sz="4800" spc="-48">
          <a:solidFill>
            <a:srgbClr val="8CC558"/>
          </a:solidFill>
          <a:latin typeface="+mn-lt"/>
          <a:ea typeface="+mn-ea"/>
          <a:cs typeface="+mn-cs"/>
          <a:sym typeface="Vista Sans OT Medium"/>
        </a:defRPr>
      </a:lvl8pPr>
      <a:lvl9pPr marL="1918446" indent="-241260" defTabSz="546100">
        <a:spcBef>
          <a:spcPts val="3700"/>
        </a:spcBef>
        <a:buSzPct val="45000"/>
        <a:buChar char="•"/>
        <a:defRPr sz="4800" spc="-48">
          <a:solidFill>
            <a:srgbClr val="8CC558"/>
          </a:solidFill>
          <a:latin typeface="+mn-lt"/>
          <a:ea typeface="+mn-ea"/>
          <a:cs typeface="+mn-cs"/>
          <a:sym typeface="Vista Sans OT Medium"/>
        </a:defRPr>
      </a:lvl9pPr>
    </p:bodyStyle>
    <p:otherStyle>
      <a:lvl1pPr algn="r" defTabSz="546100">
        <a:defRPr sz="1200">
          <a:solidFill>
            <a:schemeClr val="tx1"/>
          </a:solidFill>
          <a:latin typeface="+mn-lt"/>
          <a:ea typeface="+mn-ea"/>
          <a:cs typeface="+mn-cs"/>
          <a:sym typeface="Vista Sans OT Reg"/>
        </a:defRPr>
      </a:lvl1pPr>
      <a:lvl2pPr indent="228600" algn="r" defTabSz="546100">
        <a:defRPr sz="1200">
          <a:solidFill>
            <a:schemeClr val="tx1"/>
          </a:solidFill>
          <a:latin typeface="+mn-lt"/>
          <a:ea typeface="+mn-ea"/>
          <a:cs typeface="+mn-cs"/>
          <a:sym typeface="Vista Sans OT Reg"/>
        </a:defRPr>
      </a:lvl2pPr>
      <a:lvl3pPr indent="457200" algn="r" defTabSz="546100">
        <a:defRPr sz="1200">
          <a:solidFill>
            <a:schemeClr val="tx1"/>
          </a:solidFill>
          <a:latin typeface="+mn-lt"/>
          <a:ea typeface="+mn-ea"/>
          <a:cs typeface="+mn-cs"/>
          <a:sym typeface="Vista Sans OT Reg"/>
        </a:defRPr>
      </a:lvl3pPr>
      <a:lvl4pPr indent="685800" algn="r" defTabSz="546100">
        <a:defRPr sz="1200">
          <a:solidFill>
            <a:schemeClr val="tx1"/>
          </a:solidFill>
          <a:latin typeface="+mn-lt"/>
          <a:ea typeface="+mn-ea"/>
          <a:cs typeface="+mn-cs"/>
          <a:sym typeface="Vista Sans OT Reg"/>
        </a:defRPr>
      </a:lvl4pPr>
      <a:lvl5pPr indent="914400" algn="r" defTabSz="546100">
        <a:defRPr sz="1200">
          <a:solidFill>
            <a:schemeClr val="tx1"/>
          </a:solidFill>
          <a:latin typeface="+mn-lt"/>
          <a:ea typeface="+mn-ea"/>
          <a:cs typeface="+mn-cs"/>
          <a:sym typeface="Vista Sans OT Reg"/>
        </a:defRPr>
      </a:lvl5pPr>
      <a:lvl6pPr indent="1143000" algn="r" defTabSz="546100">
        <a:defRPr sz="1200">
          <a:solidFill>
            <a:schemeClr val="tx1"/>
          </a:solidFill>
          <a:latin typeface="+mn-lt"/>
          <a:ea typeface="+mn-ea"/>
          <a:cs typeface="+mn-cs"/>
          <a:sym typeface="Vista Sans OT Reg"/>
        </a:defRPr>
      </a:lvl6pPr>
      <a:lvl7pPr indent="1371600" algn="r" defTabSz="546100">
        <a:defRPr sz="1200">
          <a:solidFill>
            <a:schemeClr val="tx1"/>
          </a:solidFill>
          <a:latin typeface="+mn-lt"/>
          <a:ea typeface="+mn-ea"/>
          <a:cs typeface="+mn-cs"/>
          <a:sym typeface="Vista Sans OT Reg"/>
        </a:defRPr>
      </a:lvl7pPr>
      <a:lvl8pPr indent="1600200" algn="r" defTabSz="546100">
        <a:defRPr sz="1200">
          <a:solidFill>
            <a:schemeClr val="tx1"/>
          </a:solidFill>
          <a:latin typeface="+mn-lt"/>
          <a:ea typeface="+mn-ea"/>
          <a:cs typeface="+mn-cs"/>
          <a:sym typeface="Vista Sans OT Reg"/>
        </a:defRPr>
      </a:lvl8pPr>
      <a:lvl9pPr indent="1828800" algn="r" defTabSz="546100">
        <a:defRPr sz="1200">
          <a:solidFill>
            <a:schemeClr val="tx1"/>
          </a:solidFill>
          <a:latin typeface="+mn-lt"/>
          <a:ea typeface="+mn-ea"/>
          <a:cs typeface="+mn-cs"/>
          <a:sym typeface="Vista Sans OT Reg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4.or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p4.or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2754377"/>
            <a:ext cx="14079502" cy="3201519"/>
          </a:xfrm>
        </p:spPr>
        <p:txBody>
          <a:bodyPr>
            <a:normAutofit/>
          </a:bodyPr>
          <a:lstStyle/>
          <a:p>
            <a:pPr algn="ctr"/>
            <a:r>
              <a:rPr lang="en-US" sz="7800" b="1" dirty="0" smtClean="0"/>
              <a:t>P4</a:t>
            </a:r>
            <a:r>
              <a:rPr lang="en-US" sz="7800" b="1" dirty="0"/>
              <a:t>: specifying data planes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6700" dirty="0">
                <a:latin typeface="Consolas"/>
                <a:cs typeface="Consolas"/>
                <a:hlinkClick r:id="rId3"/>
              </a:rPr>
              <a:t>http://P4.org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02243" y="6386394"/>
            <a:ext cx="4465885" cy="90085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Mihai Budiu</a:t>
            </a:r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2243" y="7201430"/>
            <a:ext cx="3444868" cy="1138237"/>
          </a:xfrm>
          <a:prstGeom prst="rect">
            <a:avLst/>
          </a:prstGeom>
        </p:spPr>
      </p:pic>
      <p:sp>
        <p:nvSpPr>
          <p:cNvPr id="5" name="Subtitle 2"/>
          <p:cNvSpPr txBox="1">
            <a:spLocks/>
          </p:cNvSpPr>
          <p:nvPr/>
        </p:nvSpPr>
        <p:spPr>
          <a:xfrm>
            <a:off x="2077156" y="4803047"/>
            <a:ext cx="12300373" cy="1788160"/>
          </a:xfrm>
          <a:prstGeom prst="rect">
            <a:avLst/>
          </a:prstGeom>
        </p:spPr>
        <p:txBody>
          <a:bodyPr vert="horz" lIns="145143" tIns="72571" rIns="145143" bIns="72571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San Jose, March 11, 2015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3318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nector 29"/>
          <p:cNvSpPr/>
          <p:nvPr/>
        </p:nvSpPr>
        <p:spPr>
          <a:xfrm>
            <a:off x="4150941" y="7309684"/>
            <a:ext cx="678679" cy="487174"/>
          </a:xfrm>
          <a:prstGeom prst="flowChartConnector">
            <a:avLst/>
          </a:prstGeom>
          <a:solidFill>
            <a:srgbClr val="FF0D1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08194"/>
            <a:endParaRPr lang="en-US" sz="800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= State machines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6923" y="2218411"/>
            <a:ext cx="6203393" cy="3593657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3200" b="1" dirty="0" err="1">
                <a:latin typeface="Courier"/>
                <a:cs typeface="Courier"/>
              </a:rPr>
              <a:t>header_type</a:t>
            </a:r>
            <a:r>
              <a:rPr lang="en-US" sz="3200" dirty="0">
                <a:latin typeface="Courier"/>
                <a:cs typeface="Courier"/>
              </a:rPr>
              <a:t> </a:t>
            </a:r>
            <a:r>
              <a:rPr lang="en-US" sz="3200" dirty="0" err="1">
                <a:latin typeface="Courier"/>
                <a:cs typeface="Courier"/>
              </a:rPr>
              <a:t>ethernet_t</a:t>
            </a:r>
            <a:r>
              <a:rPr lang="en-US" sz="3200" dirty="0">
                <a:latin typeface="Courier"/>
                <a:cs typeface="Courier"/>
              </a:rPr>
              <a:t> {</a:t>
            </a:r>
          </a:p>
          <a:p>
            <a:r>
              <a:rPr lang="en-US" sz="3200" dirty="0">
                <a:latin typeface="Courier"/>
                <a:cs typeface="Courier"/>
              </a:rPr>
              <a:t>    </a:t>
            </a:r>
            <a:r>
              <a:rPr lang="en-US" sz="3200" b="1" dirty="0">
                <a:latin typeface="Courier"/>
                <a:cs typeface="Courier"/>
              </a:rPr>
              <a:t>fields</a:t>
            </a:r>
            <a:r>
              <a:rPr lang="en-US" sz="3200" dirty="0">
                <a:latin typeface="Courier"/>
                <a:cs typeface="Courier"/>
              </a:rPr>
              <a:t> {</a:t>
            </a:r>
          </a:p>
          <a:p>
            <a:r>
              <a:rPr lang="en-US" sz="3200" dirty="0">
                <a:latin typeface="Courier"/>
                <a:cs typeface="Courier"/>
              </a:rPr>
              <a:t>        </a:t>
            </a:r>
            <a:r>
              <a:rPr lang="en-US" sz="3200" dirty="0" err="1">
                <a:latin typeface="Courier"/>
                <a:cs typeface="Courier"/>
              </a:rPr>
              <a:t>dstAddr</a:t>
            </a:r>
            <a:r>
              <a:rPr lang="en-US" sz="3200" dirty="0">
                <a:latin typeface="Courier"/>
                <a:cs typeface="Courier"/>
              </a:rPr>
              <a:t> : 48;</a:t>
            </a:r>
          </a:p>
          <a:p>
            <a:r>
              <a:rPr lang="en-US" sz="3200" dirty="0">
                <a:latin typeface="Courier"/>
                <a:cs typeface="Courier"/>
              </a:rPr>
              <a:t>        </a:t>
            </a:r>
            <a:r>
              <a:rPr lang="en-US" sz="3200" dirty="0" err="1">
                <a:latin typeface="Courier"/>
                <a:cs typeface="Courier"/>
              </a:rPr>
              <a:t>srcAddr</a:t>
            </a:r>
            <a:r>
              <a:rPr lang="en-US" sz="3200" dirty="0">
                <a:latin typeface="Courier"/>
                <a:cs typeface="Courier"/>
              </a:rPr>
              <a:t> : 48;</a:t>
            </a:r>
          </a:p>
          <a:p>
            <a:r>
              <a:rPr lang="en-US" sz="3200" dirty="0">
                <a:latin typeface="Courier"/>
                <a:cs typeface="Courier"/>
              </a:rPr>
              <a:t>        </a:t>
            </a:r>
            <a:r>
              <a:rPr lang="en-US" sz="3200" dirty="0" err="1">
                <a:latin typeface="Courier"/>
                <a:cs typeface="Courier"/>
              </a:rPr>
              <a:t>etherType</a:t>
            </a:r>
            <a:r>
              <a:rPr lang="en-US" sz="3200" dirty="0">
                <a:latin typeface="Courier"/>
                <a:cs typeface="Courier"/>
              </a:rPr>
              <a:t> : 16;</a:t>
            </a:r>
          </a:p>
          <a:p>
            <a:r>
              <a:rPr lang="en-US" sz="3200" dirty="0">
                <a:latin typeface="Courier"/>
                <a:cs typeface="Courier"/>
              </a:rPr>
              <a:t>    }</a:t>
            </a:r>
          </a:p>
          <a:p>
            <a:r>
              <a:rPr lang="en-US" sz="3200" dirty="0">
                <a:latin typeface="Courier"/>
                <a:cs typeface="Courier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79028" y="3613827"/>
            <a:ext cx="8912267" cy="4578541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3200" b="1" dirty="0">
                <a:latin typeface="Courier"/>
                <a:cs typeface="Courier"/>
              </a:rPr>
              <a:t>parser</a:t>
            </a:r>
            <a:r>
              <a:rPr lang="en-US" sz="3200" dirty="0">
                <a:latin typeface="Courier"/>
                <a:cs typeface="Courier"/>
              </a:rPr>
              <a:t> </a:t>
            </a:r>
            <a:r>
              <a:rPr lang="en-US" sz="3200" dirty="0" err="1">
                <a:latin typeface="Courier"/>
                <a:cs typeface="Courier"/>
              </a:rPr>
              <a:t>parse_ethernet</a:t>
            </a:r>
            <a:r>
              <a:rPr lang="en-US" sz="3200" dirty="0">
                <a:latin typeface="Courier"/>
                <a:cs typeface="Courier"/>
              </a:rPr>
              <a:t> {</a:t>
            </a:r>
          </a:p>
          <a:p>
            <a:r>
              <a:rPr lang="en-US" sz="3200" dirty="0">
                <a:latin typeface="Courier"/>
                <a:cs typeface="Courier"/>
              </a:rPr>
              <a:t> </a:t>
            </a:r>
            <a:r>
              <a:rPr lang="en-US" sz="3200" dirty="0" smtClean="0">
                <a:latin typeface="Courier"/>
                <a:cs typeface="Courier"/>
              </a:rPr>
              <a:t> </a:t>
            </a:r>
            <a:r>
              <a:rPr lang="en-US" sz="3200" b="1" dirty="0">
                <a:latin typeface="Courier"/>
                <a:cs typeface="Courier"/>
              </a:rPr>
              <a:t>extract</a:t>
            </a:r>
            <a:r>
              <a:rPr lang="en-US" sz="3200" dirty="0">
                <a:latin typeface="Courier"/>
                <a:cs typeface="Courier"/>
              </a:rPr>
              <a:t>(</a:t>
            </a:r>
            <a:r>
              <a:rPr lang="en-US" sz="3200" dirty="0" err="1">
                <a:latin typeface="Courier"/>
                <a:cs typeface="Courier"/>
              </a:rPr>
              <a:t>ethernet</a:t>
            </a:r>
            <a:r>
              <a:rPr lang="en-US" sz="3200" dirty="0">
                <a:latin typeface="Courier"/>
                <a:cs typeface="Courier"/>
              </a:rPr>
              <a:t>);</a:t>
            </a:r>
          </a:p>
          <a:p>
            <a:r>
              <a:rPr lang="en-US" sz="3200" dirty="0">
                <a:latin typeface="Courier"/>
                <a:cs typeface="Courier"/>
              </a:rPr>
              <a:t> </a:t>
            </a:r>
            <a:r>
              <a:rPr lang="en-US" sz="3200" dirty="0" smtClean="0">
                <a:latin typeface="Courier"/>
                <a:cs typeface="Courier"/>
              </a:rPr>
              <a:t> </a:t>
            </a:r>
            <a:r>
              <a:rPr lang="en-US" sz="3200" b="1" dirty="0">
                <a:latin typeface="Courier"/>
                <a:cs typeface="Courier"/>
              </a:rPr>
              <a:t>return</a:t>
            </a:r>
            <a:r>
              <a:rPr lang="en-US" sz="3200" dirty="0">
                <a:latin typeface="Courier"/>
                <a:cs typeface="Courier"/>
              </a:rPr>
              <a:t> </a:t>
            </a:r>
            <a:r>
              <a:rPr lang="en-US" sz="3200" b="1" dirty="0" smtClean="0">
                <a:latin typeface="Courier"/>
                <a:cs typeface="Courier"/>
              </a:rPr>
              <a:t>select</a:t>
            </a:r>
            <a:r>
              <a:rPr lang="en-US" sz="3200" dirty="0" smtClean="0">
                <a:latin typeface="Courier"/>
                <a:cs typeface="Courier"/>
              </a:rPr>
              <a:t>(</a:t>
            </a:r>
            <a:r>
              <a:rPr lang="en-US" sz="3200" b="1" dirty="0" err="1">
                <a:latin typeface="Courier"/>
                <a:cs typeface="Courier"/>
              </a:rPr>
              <a:t>latest</a:t>
            </a:r>
            <a:r>
              <a:rPr lang="en-US" sz="3200" dirty="0" err="1">
                <a:latin typeface="Courier"/>
                <a:cs typeface="Courier"/>
              </a:rPr>
              <a:t>.etherType</a:t>
            </a:r>
            <a:r>
              <a:rPr lang="en-US" sz="3200" dirty="0">
                <a:latin typeface="Courier"/>
                <a:cs typeface="Courier"/>
              </a:rPr>
              <a:t>) {</a:t>
            </a:r>
          </a:p>
          <a:p>
            <a:r>
              <a:rPr lang="en-US" sz="3200" dirty="0" smtClean="0">
                <a:latin typeface="Courier"/>
                <a:cs typeface="Courier"/>
              </a:rPr>
              <a:t>    0x8100 </a:t>
            </a:r>
            <a:r>
              <a:rPr lang="en-US" sz="3200" dirty="0">
                <a:latin typeface="Courier"/>
                <a:cs typeface="Courier"/>
              </a:rPr>
              <a:t>: </a:t>
            </a:r>
            <a:r>
              <a:rPr lang="en-US" sz="3200" dirty="0" err="1">
                <a:latin typeface="Courier"/>
                <a:cs typeface="Courier"/>
              </a:rPr>
              <a:t>parse_vlan</a:t>
            </a:r>
            <a:r>
              <a:rPr lang="en-US" sz="3200" dirty="0">
                <a:latin typeface="Courier"/>
                <a:cs typeface="Courier"/>
              </a:rPr>
              <a:t>;</a:t>
            </a:r>
          </a:p>
          <a:p>
            <a:r>
              <a:rPr lang="en-US" sz="3200" dirty="0" smtClean="0">
                <a:latin typeface="Courier"/>
                <a:cs typeface="Courier"/>
              </a:rPr>
              <a:t>    0x800  : </a:t>
            </a:r>
            <a:r>
              <a:rPr lang="en-US" sz="3200" dirty="0">
                <a:latin typeface="Courier"/>
                <a:cs typeface="Courier"/>
              </a:rPr>
              <a:t>parse_ipv4</a:t>
            </a:r>
            <a:r>
              <a:rPr lang="en-US" sz="3200" dirty="0" smtClean="0">
                <a:latin typeface="Courier"/>
                <a:cs typeface="Courier"/>
              </a:rPr>
              <a:t>;</a:t>
            </a:r>
          </a:p>
          <a:p>
            <a:r>
              <a:rPr lang="en-US" sz="3200" dirty="0" smtClean="0">
                <a:latin typeface="Courier"/>
                <a:cs typeface="Courier"/>
              </a:rPr>
              <a:t>    0x86DD </a:t>
            </a:r>
            <a:r>
              <a:rPr lang="en-US" sz="3200" dirty="0">
                <a:latin typeface="Courier"/>
                <a:cs typeface="Courier"/>
              </a:rPr>
              <a:t>: parse_ipv6;</a:t>
            </a:r>
          </a:p>
          <a:p>
            <a:r>
              <a:rPr lang="en-US" sz="3200" dirty="0" smtClean="0">
                <a:latin typeface="Courier"/>
                <a:cs typeface="Courier"/>
              </a:rPr>
              <a:t>  }</a:t>
            </a:r>
            <a:endParaRPr lang="en-US" sz="3200" dirty="0">
              <a:latin typeface="Courier"/>
              <a:cs typeface="Courier"/>
            </a:endParaRPr>
          </a:p>
          <a:p>
            <a:r>
              <a:rPr lang="en-US" sz="3200" dirty="0">
                <a:latin typeface="Courier"/>
                <a:cs typeface="Courier"/>
              </a:rPr>
              <a:t>}</a:t>
            </a:r>
          </a:p>
          <a:p>
            <a:endParaRPr lang="en-US" sz="3200" dirty="0" smtClean="0">
              <a:latin typeface="Courier"/>
              <a:cs typeface="Courier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051143" y="5523012"/>
            <a:ext cx="2240630" cy="2335397"/>
            <a:chOff x="1538170" y="2309664"/>
            <a:chExt cx="1260353" cy="1751548"/>
          </a:xfrm>
        </p:grpSpPr>
        <p:sp>
          <p:nvSpPr>
            <p:cNvPr id="9" name="Freeform 8"/>
            <p:cNvSpPr/>
            <p:nvPr/>
          </p:nvSpPr>
          <p:spPr>
            <a:xfrm flipH="1">
              <a:off x="2577447" y="2309664"/>
              <a:ext cx="221076" cy="434852"/>
            </a:xfrm>
            <a:custGeom>
              <a:avLst/>
              <a:gdLst>
                <a:gd name="connsiteX0" fmla="*/ 341022 w 353722"/>
                <a:gd name="connsiteY0" fmla="*/ 81185 h 521822"/>
                <a:gd name="connsiteX1" fmla="*/ 197089 w 353722"/>
                <a:gd name="connsiteY1" fmla="*/ 752 h 521822"/>
                <a:gd name="connsiteX2" fmla="*/ 10822 w 353722"/>
                <a:gd name="connsiteY2" fmla="*/ 123518 h 521822"/>
                <a:gd name="connsiteX3" fmla="*/ 44689 w 353722"/>
                <a:gd name="connsiteY3" fmla="*/ 432552 h 521822"/>
                <a:gd name="connsiteX4" fmla="*/ 230955 w 353722"/>
                <a:gd name="connsiteY4" fmla="*/ 521452 h 521822"/>
                <a:gd name="connsiteX5" fmla="*/ 353722 w 353722"/>
                <a:gd name="connsiteY5" fmla="*/ 466418 h 52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3722" h="521822">
                  <a:moveTo>
                    <a:pt x="341022" y="81185"/>
                  </a:moveTo>
                  <a:cubicBezTo>
                    <a:pt x="296572" y="37441"/>
                    <a:pt x="252122" y="-6303"/>
                    <a:pt x="197089" y="752"/>
                  </a:cubicBezTo>
                  <a:cubicBezTo>
                    <a:pt x="142056" y="7807"/>
                    <a:pt x="36222" y="51551"/>
                    <a:pt x="10822" y="123518"/>
                  </a:cubicBezTo>
                  <a:cubicBezTo>
                    <a:pt x="-14578" y="195485"/>
                    <a:pt x="8000" y="366230"/>
                    <a:pt x="44689" y="432552"/>
                  </a:cubicBezTo>
                  <a:cubicBezTo>
                    <a:pt x="81378" y="498874"/>
                    <a:pt x="179450" y="515808"/>
                    <a:pt x="230955" y="521452"/>
                  </a:cubicBezTo>
                  <a:cubicBezTo>
                    <a:pt x="282460" y="527096"/>
                    <a:pt x="353722" y="466418"/>
                    <a:pt x="353722" y="466418"/>
                  </a:cubicBezTo>
                </a:path>
              </a:pathLst>
            </a:custGeom>
            <a:ln w="9525" cmpd="sng">
              <a:solidFill>
                <a:schemeClr val="tx1"/>
              </a:solidFill>
              <a:headEnd type="none"/>
              <a:tailEnd type="triangle" w="sm" len="sm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538170" y="2309664"/>
              <a:ext cx="1078030" cy="1751548"/>
              <a:chOff x="1538170" y="2309664"/>
              <a:chExt cx="1078030" cy="1751548"/>
            </a:xfrm>
          </p:grpSpPr>
          <p:sp>
            <p:nvSpPr>
              <p:cNvPr id="11" name="Connector 10"/>
              <p:cNvSpPr/>
              <p:nvPr/>
            </p:nvSpPr>
            <p:spPr>
              <a:xfrm>
                <a:off x="1538170" y="2309664"/>
                <a:ext cx="431525" cy="456726"/>
              </a:xfrm>
              <a:prstGeom prst="flowChartConnector">
                <a:avLst/>
              </a:prstGeom>
              <a:solidFill>
                <a:srgbClr val="FF66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00" dirty="0"/>
              </a:p>
            </p:txBody>
          </p:sp>
          <p:sp>
            <p:nvSpPr>
              <p:cNvPr id="12" name="Connector 11"/>
              <p:cNvSpPr/>
              <p:nvPr/>
            </p:nvSpPr>
            <p:spPr>
              <a:xfrm>
                <a:off x="2156812" y="2311664"/>
                <a:ext cx="459388" cy="456726"/>
              </a:xfrm>
              <a:prstGeom prst="flowChartConnector">
                <a:avLst/>
              </a:prstGeom>
              <a:solidFill>
                <a:srgbClr val="FFFF00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3" name="Connector 12"/>
              <p:cNvSpPr/>
              <p:nvPr/>
            </p:nvSpPr>
            <p:spPr>
              <a:xfrm>
                <a:off x="1616017" y="2970837"/>
                <a:ext cx="415196" cy="456726"/>
              </a:xfrm>
              <a:prstGeom prst="flowChartConnector">
                <a:avLst/>
              </a:prstGeom>
              <a:solidFill>
                <a:srgbClr val="D92A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00" dirty="0"/>
              </a:p>
            </p:txBody>
          </p:sp>
          <p:sp>
            <p:nvSpPr>
              <p:cNvPr id="14" name="Connector 13"/>
              <p:cNvSpPr/>
              <p:nvPr/>
            </p:nvSpPr>
            <p:spPr>
              <a:xfrm>
                <a:off x="2157781" y="3007535"/>
                <a:ext cx="458419" cy="456726"/>
              </a:xfrm>
              <a:prstGeom prst="flowChartConnector">
                <a:avLst/>
              </a:prstGeom>
              <a:solidFill>
                <a:srgbClr val="3366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00" dirty="0"/>
              </a:p>
            </p:txBody>
          </p:sp>
          <p:sp>
            <p:nvSpPr>
              <p:cNvPr id="15" name="Connector 14"/>
              <p:cNvSpPr/>
              <p:nvPr/>
            </p:nvSpPr>
            <p:spPr>
              <a:xfrm>
                <a:off x="1574801" y="3604486"/>
                <a:ext cx="404440" cy="456726"/>
              </a:xfrm>
              <a:prstGeom prst="flowChartConnector">
                <a:avLst/>
              </a:prstGeom>
              <a:solidFill>
                <a:srgbClr val="5CFF37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00" dirty="0"/>
              </a:p>
            </p:txBody>
          </p:sp>
          <p:cxnSp>
            <p:nvCxnSpPr>
              <p:cNvPr id="17" name="Straight Arrow Connector 16"/>
              <p:cNvCxnSpPr>
                <a:stCxn id="11" idx="6"/>
                <a:endCxn id="12" idx="2"/>
              </p:cNvCxnSpPr>
              <p:nvPr/>
            </p:nvCxnSpPr>
            <p:spPr>
              <a:xfrm>
                <a:off x="1969695" y="2538028"/>
                <a:ext cx="187117" cy="2000"/>
              </a:xfrm>
              <a:prstGeom prst="straightConnector1">
                <a:avLst/>
              </a:prstGeom>
              <a:ln w="9525" cmpd="sng">
                <a:solidFill>
                  <a:schemeClr val="tx1"/>
                </a:solidFill>
                <a:tailEnd type="triangle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/>
              <p:cNvCxnSpPr>
                <a:stCxn id="12" idx="3"/>
                <a:endCxn id="13" idx="7"/>
              </p:cNvCxnSpPr>
              <p:nvPr/>
            </p:nvCxnSpPr>
            <p:spPr>
              <a:xfrm flipH="1">
                <a:off x="1970409" y="2701504"/>
                <a:ext cx="253679" cy="336218"/>
              </a:xfrm>
              <a:prstGeom prst="straightConnector1">
                <a:avLst/>
              </a:prstGeom>
              <a:ln w="9525" cmpd="sng">
                <a:solidFill>
                  <a:schemeClr val="tx1"/>
                </a:solidFill>
                <a:tailEnd type="triangle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>
                <a:stCxn id="11" idx="4"/>
                <a:endCxn id="13" idx="0"/>
              </p:cNvCxnSpPr>
              <p:nvPr/>
            </p:nvCxnSpPr>
            <p:spPr>
              <a:xfrm>
                <a:off x="1753933" y="2766390"/>
                <a:ext cx="69682" cy="204446"/>
              </a:xfrm>
              <a:prstGeom prst="straightConnector1">
                <a:avLst/>
              </a:prstGeom>
              <a:ln w="9525" cmpd="sng">
                <a:solidFill>
                  <a:schemeClr val="tx1"/>
                </a:solidFill>
                <a:tailEnd type="triangle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>
                <a:stCxn id="11" idx="5"/>
                <a:endCxn id="14" idx="1"/>
              </p:cNvCxnSpPr>
              <p:nvPr/>
            </p:nvCxnSpPr>
            <p:spPr>
              <a:xfrm>
                <a:off x="1906500" y="2699504"/>
                <a:ext cx="318415" cy="374917"/>
              </a:xfrm>
              <a:prstGeom prst="straightConnector1">
                <a:avLst/>
              </a:prstGeom>
              <a:ln w="9525" cmpd="sng">
                <a:solidFill>
                  <a:schemeClr val="tx1"/>
                </a:solidFill>
                <a:tailEnd type="triangle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>
                <a:stCxn id="13" idx="4"/>
                <a:endCxn id="15" idx="0"/>
              </p:cNvCxnSpPr>
              <p:nvPr/>
            </p:nvCxnSpPr>
            <p:spPr>
              <a:xfrm flipH="1">
                <a:off x="1777021" y="3427562"/>
                <a:ext cx="46594" cy="176924"/>
              </a:xfrm>
              <a:prstGeom prst="straightConnector1">
                <a:avLst/>
              </a:prstGeom>
              <a:ln w="9525" cmpd="sng">
                <a:solidFill>
                  <a:schemeClr val="tx1"/>
                </a:solidFill>
                <a:tailEnd type="triangle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>
                <a:stCxn id="14" idx="3"/>
                <a:endCxn id="15" idx="7"/>
              </p:cNvCxnSpPr>
              <p:nvPr/>
            </p:nvCxnSpPr>
            <p:spPr>
              <a:xfrm flipH="1">
                <a:off x="1920012" y="3397375"/>
                <a:ext cx="304903" cy="273997"/>
              </a:xfrm>
              <a:prstGeom prst="straightConnector1">
                <a:avLst/>
              </a:prstGeom>
              <a:ln w="9525" cmpd="sng">
                <a:solidFill>
                  <a:schemeClr val="tx1"/>
                </a:solidFill>
                <a:tailEnd type="triangle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TextBox 23"/>
              <p:cNvSpPr txBox="1"/>
              <p:nvPr/>
            </p:nvSpPr>
            <p:spPr>
              <a:xfrm>
                <a:off x="1599717" y="3685267"/>
                <a:ext cx="363561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rgbClr val="000000"/>
                    </a:solidFill>
                  </a:rPr>
                  <a:t>TCP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2161866" y="3675885"/>
                <a:ext cx="37798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chemeClr val="bg1"/>
                    </a:solidFill>
                  </a:rPr>
                  <a:t>New</a:t>
                </a:r>
              </a:p>
            </p:txBody>
          </p:sp>
          <p:sp>
            <p:nvSpPr>
              <p:cNvPr id="26" name="TextBox 25"/>
              <p:cNvSpPr txBox="1"/>
              <p:nvPr/>
            </p:nvSpPr>
            <p:spPr>
              <a:xfrm>
                <a:off x="1650158" y="3065793"/>
                <a:ext cx="36368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chemeClr val="bg1"/>
                    </a:solidFill>
                  </a:rPr>
                  <a:t>IPv4</a:t>
                </a:r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2174881" y="3078926"/>
                <a:ext cx="36368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chemeClr val="bg1"/>
                    </a:solidFill>
                  </a:rPr>
                  <a:t>IPv6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2173862" y="2421935"/>
                <a:ext cx="405377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>
                    <a:solidFill>
                      <a:srgbClr val="000000"/>
                    </a:solidFill>
                  </a:rPr>
                  <a:t>VLAN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1617371" y="2407936"/>
                <a:ext cx="2987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solidFill>
                      <a:schemeClr val="bg1"/>
                    </a:solidFill>
                  </a:rPr>
                  <a:t>Eth</a:t>
                </a:r>
              </a:p>
            </p:txBody>
          </p:sp>
        </p:grpSp>
      </p:grpSp>
      <p:sp>
        <p:nvSpPr>
          <p:cNvPr id="32" name="Freeform 31"/>
          <p:cNvSpPr/>
          <p:nvPr/>
        </p:nvSpPr>
        <p:spPr>
          <a:xfrm>
            <a:off x="2512194" y="5171952"/>
            <a:ext cx="3255032" cy="3020416"/>
          </a:xfrm>
          <a:custGeom>
            <a:avLst/>
            <a:gdLst>
              <a:gd name="connsiteX0" fmla="*/ 1422952 w 1736614"/>
              <a:gd name="connsiteY0" fmla="*/ 0 h 1545464"/>
              <a:gd name="connsiteX1" fmla="*/ 719126 w 1736614"/>
              <a:gd name="connsiteY1" fmla="*/ 22952 h 1545464"/>
              <a:gd name="connsiteX2" fmla="*/ 0 w 1736614"/>
              <a:gd name="connsiteY2" fmla="*/ 229524 h 1545464"/>
              <a:gd name="connsiteX3" fmla="*/ 38251 w 1736614"/>
              <a:gd name="connsiteY3" fmla="*/ 627366 h 1545464"/>
              <a:gd name="connsiteX4" fmla="*/ 130054 w 1736614"/>
              <a:gd name="connsiteY4" fmla="*/ 1155273 h 1545464"/>
              <a:gd name="connsiteX5" fmla="*/ 336612 w 1736614"/>
              <a:gd name="connsiteY5" fmla="*/ 1407750 h 1545464"/>
              <a:gd name="connsiteX6" fmla="*/ 749727 w 1736614"/>
              <a:gd name="connsiteY6" fmla="*/ 1468956 h 1545464"/>
              <a:gd name="connsiteX7" fmla="*/ 1185793 w 1736614"/>
              <a:gd name="connsiteY7" fmla="*/ 1545464 h 1545464"/>
              <a:gd name="connsiteX8" fmla="*/ 1292897 w 1736614"/>
              <a:gd name="connsiteY8" fmla="*/ 1545464 h 1545464"/>
              <a:gd name="connsiteX9" fmla="*/ 1575958 w 1736614"/>
              <a:gd name="connsiteY9" fmla="*/ 1453655 h 1545464"/>
              <a:gd name="connsiteX10" fmla="*/ 1736614 w 1736614"/>
              <a:gd name="connsiteY10" fmla="*/ 1262384 h 1545464"/>
              <a:gd name="connsiteX11" fmla="*/ 1660111 w 1736614"/>
              <a:gd name="connsiteY11" fmla="*/ 780383 h 1545464"/>
              <a:gd name="connsiteX12" fmla="*/ 1652461 w 1736614"/>
              <a:gd name="connsiteY12" fmla="*/ 711525 h 1545464"/>
              <a:gd name="connsiteX13" fmla="*/ 1575958 w 1736614"/>
              <a:gd name="connsiteY13" fmla="*/ 374890 h 1545464"/>
              <a:gd name="connsiteX14" fmla="*/ 1537706 w 1736614"/>
              <a:gd name="connsiteY14" fmla="*/ 290731 h 1545464"/>
              <a:gd name="connsiteX15" fmla="*/ 1514756 w 1736614"/>
              <a:gd name="connsiteY15" fmla="*/ 260127 h 1545464"/>
              <a:gd name="connsiteX16" fmla="*/ 1499455 w 1736614"/>
              <a:gd name="connsiteY16" fmla="*/ 229524 h 1545464"/>
              <a:gd name="connsiteX17" fmla="*/ 1422952 w 1736614"/>
              <a:gd name="connsiteY17" fmla="*/ 0 h 1545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736614" h="1545464">
                <a:moveTo>
                  <a:pt x="1422952" y="0"/>
                </a:moveTo>
                <a:lnTo>
                  <a:pt x="719126" y="22952"/>
                </a:lnTo>
                <a:lnTo>
                  <a:pt x="0" y="229524"/>
                </a:lnTo>
                <a:lnTo>
                  <a:pt x="38251" y="627366"/>
                </a:lnTo>
                <a:lnTo>
                  <a:pt x="130054" y="1155273"/>
                </a:lnTo>
                <a:lnTo>
                  <a:pt x="336612" y="1407750"/>
                </a:lnTo>
                <a:lnTo>
                  <a:pt x="749727" y="1468956"/>
                </a:lnTo>
                <a:lnTo>
                  <a:pt x="1185793" y="1545464"/>
                </a:lnTo>
                <a:lnTo>
                  <a:pt x="1292897" y="1545464"/>
                </a:lnTo>
                <a:lnTo>
                  <a:pt x="1575958" y="1453655"/>
                </a:lnTo>
                <a:lnTo>
                  <a:pt x="1736614" y="1262384"/>
                </a:lnTo>
                <a:lnTo>
                  <a:pt x="1660111" y="780383"/>
                </a:lnTo>
                <a:lnTo>
                  <a:pt x="1652461" y="711525"/>
                </a:lnTo>
                <a:lnTo>
                  <a:pt x="1575958" y="374890"/>
                </a:lnTo>
                <a:cubicBezTo>
                  <a:pt x="1554898" y="318725"/>
                  <a:pt x="1562933" y="326052"/>
                  <a:pt x="1537706" y="290731"/>
                </a:cubicBezTo>
                <a:cubicBezTo>
                  <a:pt x="1530295" y="280355"/>
                  <a:pt x="1521514" y="270940"/>
                  <a:pt x="1514756" y="260127"/>
                </a:cubicBezTo>
                <a:cubicBezTo>
                  <a:pt x="1508712" y="250455"/>
                  <a:pt x="1499455" y="229524"/>
                  <a:pt x="1499455" y="229524"/>
                </a:cubicBezTo>
                <a:lnTo>
                  <a:pt x="1422952" y="0"/>
                </a:lnTo>
                <a:close/>
              </a:path>
            </a:pathLst>
          </a:custGeom>
          <a:noFill/>
          <a:ln>
            <a:prstDash val="sys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>
            <a:off x="3818289" y="6918031"/>
            <a:ext cx="671992" cy="391653"/>
          </a:xfrm>
          <a:prstGeom prst="straightConnector1">
            <a:avLst/>
          </a:prstGeom>
          <a:ln w="9525" cmpd="sng">
            <a:solidFill>
              <a:schemeClr val="tx1"/>
            </a:solidFill>
            <a:tailEnd type="triangle" w="sm" len="sm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6967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Match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2018285" y="1852248"/>
            <a:ext cx="6942177" cy="5563426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3200" b="1" dirty="0">
                <a:latin typeface="Courier"/>
              </a:rPr>
              <a:t>﻿</a:t>
            </a:r>
          </a:p>
          <a:p>
            <a:r>
              <a:rPr lang="en-US" sz="3200" b="1" dirty="0">
                <a:latin typeface="Courier"/>
              </a:rPr>
              <a:t>table ipv4_lpm </a:t>
            </a:r>
          </a:p>
          <a:p>
            <a:r>
              <a:rPr lang="en-US" sz="3200" b="1" dirty="0">
                <a:latin typeface="Courier"/>
              </a:rPr>
              <a:t>{    </a:t>
            </a:r>
          </a:p>
          <a:p>
            <a:r>
              <a:rPr lang="en-US" sz="3200" b="1" dirty="0">
                <a:latin typeface="Courier"/>
              </a:rPr>
              <a:t>	reads {</a:t>
            </a:r>
          </a:p>
          <a:p>
            <a:r>
              <a:rPr lang="en-US" sz="3200" b="1" dirty="0">
                <a:latin typeface="Courier"/>
              </a:rPr>
              <a:t>        ipv4.dstAddr : </a:t>
            </a:r>
            <a:r>
              <a:rPr lang="en-US" sz="3200" b="1" dirty="0" err="1">
                <a:latin typeface="Courier"/>
              </a:rPr>
              <a:t>lpm</a:t>
            </a:r>
            <a:r>
              <a:rPr lang="en-US" sz="3200" b="1" dirty="0">
                <a:latin typeface="Courier"/>
              </a:rPr>
              <a:t>;</a:t>
            </a:r>
          </a:p>
          <a:p>
            <a:r>
              <a:rPr lang="en-US" sz="3200" b="1" dirty="0">
                <a:latin typeface="Courier"/>
              </a:rPr>
              <a:t>   }</a:t>
            </a:r>
          </a:p>
          <a:p>
            <a:r>
              <a:rPr lang="en-US" sz="3200" b="1" dirty="0">
                <a:latin typeface="Courier"/>
              </a:rPr>
              <a:t>   actions {</a:t>
            </a:r>
          </a:p>
          <a:p>
            <a:r>
              <a:rPr lang="en-US" sz="3200" b="1" dirty="0">
                <a:latin typeface="Courier"/>
              </a:rPr>
              <a:t>        </a:t>
            </a:r>
            <a:r>
              <a:rPr lang="en-US" sz="3200" b="1" dirty="0" err="1">
                <a:latin typeface="Courier"/>
              </a:rPr>
              <a:t>set_next_hop</a:t>
            </a:r>
            <a:r>
              <a:rPr lang="en-US" sz="3200" b="1" dirty="0">
                <a:latin typeface="Courier"/>
              </a:rPr>
              <a:t>;</a:t>
            </a:r>
          </a:p>
          <a:p>
            <a:r>
              <a:rPr lang="en-US" sz="3200" b="1" dirty="0">
                <a:latin typeface="Courier"/>
              </a:rPr>
              <a:t>        drop;    </a:t>
            </a:r>
          </a:p>
          <a:p>
            <a:r>
              <a:rPr lang="en-US" sz="3200" b="1" dirty="0">
                <a:latin typeface="Courier"/>
              </a:rPr>
              <a:t>	}</a:t>
            </a:r>
          </a:p>
          <a:p>
            <a:r>
              <a:rPr lang="en-US" sz="3200" b="1" dirty="0">
                <a:latin typeface="Courier"/>
              </a:rPr>
              <a:t>}</a:t>
            </a:r>
            <a:endParaRPr lang="en-US" sz="3200" dirty="0">
              <a:latin typeface="Courier"/>
            </a:endParaRPr>
          </a:p>
        </p:txBody>
      </p:sp>
      <p:graphicFrame>
        <p:nvGraphicFramePr>
          <p:cNvPr id="31" name="Table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1687590"/>
              </p:ext>
            </p:extLst>
          </p:nvPr>
        </p:nvGraphicFramePr>
        <p:xfrm>
          <a:off x="9302742" y="5068145"/>
          <a:ext cx="5352585" cy="3462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0080"/>
                <a:gridCol w="2842505"/>
              </a:tblGrid>
              <a:tr h="577088"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dstAddr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action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drop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10.0.0.*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set_next_hop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224.*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drop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192.168.*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drop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10.0.1.*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set_next_hop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</a:tbl>
          </a:graphicData>
        </a:graphic>
      </p:graphicFrame>
      <p:sp>
        <p:nvSpPr>
          <p:cNvPr id="32" name="Right Brace 31"/>
          <p:cNvSpPr/>
          <p:nvPr/>
        </p:nvSpPr>
        <p:spPr>
          <a:xfrm rot="16200000">
            <a:off x="10274357" y="3526793"/>
            <a:ext cx="569739" cy="2512967"/>
          </a:xfrm>
          <a:prstGeom prst="rightBrace">
            <a:avLst>
              <a:gd name="adj1" fmla="val 11111"/>
              <a:gd name="adj2" fmla="val 50000"/>
            </a:avLst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9453434" y="3882853"/>
            <a:ext cx="2785603" cy="731335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3800" dirty="0"/>
              <a:t>Lookup key</a:t>
            </a:r>
          </a:p>
        </p:txBody>
      </p:sp>
      <p:sp>
        <p:nvSpPr>
          <p:cNvPr id="34" name="Right Brace 33"/>
          <p:cNvSpPr/>
          <p:nvPr/>
        </p:nvSpPr>
        <p:spPr>
          <a:xfrm>
            <a:off x="8922914" y="3982804"/>
            <a:ext cx="379828" cy="401049"/>
          </a:xfrm>
          <a:prstGeom prst="rightBrace">
            <a:avLst>
              <a:gd name="adj1" fmla="val 11111"/>
              <a:gd name="adj2" fmla="val 50000"/>
            </a:avLst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469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/>
      <p:bldP spid="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62419" y="1901375"/>
            <a:ext cx="15316940" cy="3101214"/>
          </a:xfrm>
          <a:prstGeom prst="rect">
            <a:avLst/>
          </a:prstGeom>
        </p:spPr>
        <p:txBody>
          <a:bodyPr wrap="square" lIns="145143" tIns="72571" rIns="145143" bIns="72571">
            <a:spAutoFit/>
          </a:bodyPr>
          <a:lstStyle/>
          <a:p>
            <a:r>
              <a:rPr lang="en-US" sz="3200" b="1" dirty="0">
                <a:latin typeface="Courier"/>
              </a:rPr>
              <a:t>action </a:t>
            </a:r>
            <a:r>
              <a:rPr lang="en-US" sz="3200" b="1" dirty="0" err="1">
                <a:latin typeface="Courier"/>
              </a:rPr>
              <a:t>set_nhop</a:t>
            </a:r>
            <a:r>
              <a:rPr lang="en-US" sz="3200" b="1" dirty="0">
                <a:latin typeface="Courier"/>
              </a:rPr>
              <a:t>(</a:t>
            </a:r>
            <a:r>
              <a:rPr lang="en-US" sz="3200" b="1" dirty="0" smtClean="0">
                <a:latin typeface="Courier"/>
              </a:rPr>
              <a:t>nhop_ipv4_addr, </a:t>
            </a:r>
            <a:r>
              <a:rPr lang="en-US" sz="3200" b="1" dirty="0">
                <a:latin typeface="Courier"/>
              </a:rPr>
              <a:t>port) </a:t>
            </a:r>
            <a:endParaRPr lang="en-US" sz="3200" b="1" dirty="0" smtClean="0">
              <a:latin typeface="Courier"/>
            </a:endParaRPr>
          </a:p>
          <a:p>
            <a:r>
              <a:rPr lang="en-US" sz="3200" b="1" dirty="0" smtClean="0">
                <a:latin typeface="Courier"/>
              </a:rPr>
              <a:t>{    </a:t>
            </a:r>
            <a:endParaRPr lang="en-US" sz="3200" b="1" dirty="0">
              <a:latin typeface="Courier"/>
            </a:endParaRPr>
          </a:p>
          <a:p>
            <a:r>
              <a:rPr lang="en-US" sz="3200" b="1" dirty="0">
                <a:latin typeface="Courier"/>
              </a:rPr>
              <a:t>	</a:t>
            </a:r>
            <a:r>
              <a:rPr lang="en-US" sz="3200" b="1" dirty="0" err="1">
                <a:latin typeface="Courier"/>
              </a:rPr>
              <a:t>modify_field</a:t>
            </a:r>
            <a:r>
              <a:rPr lang="en-US" sz="3200" b="1" dirty="0" smtClean="0">
                <a:latin typeface="Courier"/>
              </a:rPr>
              <a:t>(metadata.nhop_ipv4_addr, nhop_ipv4_addr)</a:t>
            </a:r>
            <a:r>
              <a:rPr lang="en-US" sz="3200" b="1" dirty="0">
                <a:latin typeface="Courier"/>
              </a:rPr>
              <a:t>;    </a:t>
            </a:r>
          </a:p>
          <a:p>
            <a:r>
              <a:rPr lang="en-US" sz="3200" b="1" dirty="0">
                <a:latin typeface="Courier"/>
              </a:rPr>
              <a:t>	</a:t>
            </a:r>
            <a:r>
              <a:rPr lang="en-US" sz="3200" b="1" dirty="0" err="1">
                <a:latin typeface="Courier"/>
              </a:rPr>
              <a:t>modify_field</a:t>
            </a:r>
            <a:r>
              <a:rPr lang="en-US" sz="3200" b="1" dirty="0">
                <a:latin typeface="Courier"/>
              </a:rPr>
              <a:t>(</a:t>
            </a:r>
            <a:r>
              <a:rPr lang="en-US" sz="3200" b="1" dirty="0" err="1" smtClean="0">
                <a:latin typeface="Courier"/>
              </a:rPr>
              <a:t>standard_metadata.egress_port</a:t>
            </a:r>
            <a:r>
              <a:rPr lang="en-US" sz="3200" b="1" dirty="0" smtClean="0">
                <a:latin typeface="Courier"/>
              </a:rPr>
              <a:t>, </a:t>
            </a:r>
            <a:r>
              <a:rPr lang="en-US" sz="3200" b="1" dirty="0">
                <a:latin typeface="Courier"/>
              </a:rPr>
              <a:t>port);    </a:t>
            </a:r>
          </a:p>
          <a:p>
            <a:r>
              <a:rPr lang="en-US" sz="3200" b="1" dirty="0">
                <a:latin typeface="Courier"/>
              </a:rPr>
              <a:t>	</a:t>
            </a:r>
            <a:r>
              <a:rPr lang="en-US" sz="3200" b="1" dirty="0" err="1">
                <a:latin typeface="Courier"/>
              </a:rPr>
              <a:t>add_to_field</a:t>
            </a:r>
            <a:r>
              <a:rPr lang="en-US" sz="3200" b="1" dirty="0">
                <a:latin typeface="Courier"/>
              </a:rPr>
              <a:t>(ipv4.ttl, -1);</a:t>
            </a:r>
          </a:p>
          <a:p>
            <a:r>
              <a:rPr lang="en-US" sz="3200" b="1" dirty="0">
                <a:latin typeface="Courier"/>
              </a:rPr>
              <a:t>}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638544"/>
              </p:ext>
            </p:extLst>
          </p:nvPr>
        </p:nvGraphicFramePr>
        <p:xfrm>
          <a:off x="8489151" y="5998242"/>
          <a:ext cx="5443575" cy="16461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81177"/>
                <a:gridCol w="1962398"/>
              </a:tblGrid>
              <a:tr h="548887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nhop_ipv4_addr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port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10.0.0.10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10.0.1.10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2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</a:tbl>
          </a:graphicData>
        </a:graphic>
      </p:graphicFrame>
      <p:cxnSp>
        <p:nvCxnSpPr>
          <p:cNvPr id="10" name="Elbow Connector 9"/>
          <p:cNvCxnSpPr>
            <a:endCxn id="8" idx="1"/>
          </p:cNvCxnSpPr>
          <p:nvPr/>
        </p:nvCxnSpPr>
        <p:spPr>
          <a:xfrm>
            <a:off x="6949857" y="6277931"/>
            <a:ext cx="1539294" cy="543394"/>
          </a:xfrm>
          <a:prstGeom prst="bentConnector3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11"/>
          <p:cNvCxnSpPr/>
          <p:nvPr/>
        </p:nvCxnSpPr>
        <p:spPr>
          <a:xfrm flipV="1">
            <a:off x="6949857" y="7253111"/>
            <a:ext cx="1539294" cy="801337"/>
          </a:xfrm>
          <a:prstGeom prst="bentConnector3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1610261"/>
              </p:ext>
            </p:extLst>
          </p:nvPr>
        </p:nvGraphicFramePr>
        <p:xfrm>
          <a:off x="1597272" y="4771816"/>
          <a:ext cx="5352585" cy="34625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0080"/>
                <a:gridCol w="2842505"/>
              </a:tblGrid>
              <a:tr h="577088"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dstAddr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action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0.*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drop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10.0.0.*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set_next_hop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224.*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drop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192.168.*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drop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  <a:tr h="577088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10.0.1.*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set_next_hop</a:t>
                      </a:r>
                      <a:endParaRPr lang="en-US" sz="2800" dirty="0"/>
                    </a:p>
                  </a:txBody>
                  <a:tcPr marL="162560" marR="162560" marT="60960" marB="60960"/>
                </a:tc>
              </a:tr>
            </a:tbl>
          </a:graphicData>
        </a:graphic>
      </p:graphicFrame>
      <p:cxnSp>
        <p:nvCxnSpPr>
          <p:cNvPr id="11" name="Elbow Connector 10"/>
          <p:cNvCxnSpPr/>
          <p:nvPr/>
        </p:nvCxnSpPr>
        <p:spPr>
          <a:xfrm rot="16200000" flipV="1">
            <a:off x="6148466" y="2560365"/>
            <a:ext cx="3506941" cy="3368812"/>
          </a:xfrm>
          <a:prstGeom prst="bentConnector3">
            <a:avLst>
              <a:gd name="adj1" fmla="val 87740"/>
            </a:avLst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/>
          <p:nvPr/>
        </p:nvCxnSpPr>
        <p:spPr>
          <a:xfrm rot="16200000" flipV="1">
            <a:off x="8855337" y="2560365"/>
            <a:ext cx="3506941" cy="3368812"/>
          </a:xfrm>
          <a:prstGeom prst="bentConnector3">
            <a:avLst>
              <a:gd name="adj1" fmla="val 94326"/>
            </a:avLst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99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Control-Flow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12800" y="1667082"/>
            <a:ext cx="9897313" cy="6425200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2400" b="1" dirty="0" smtClean="0">
                <a:latin typeface="Courier"/>
                <a:cs typeface="Courier"/>
              </a:rPr>
              <a:t>control </a:t>
            </a:r>
            <a:r>
              <a:rPr lang="en-US" sz="2400" dirty="0" smtClean="0">
                <a:latin typeface="Courier"/>
                <a:cs typeface="Courier"/>
              </a:rPr>
              <a:t>ingress </a:t>
            </a:r>
          </a:p>
          <a:p>
            <a:r>
              <a:rPr lang="en-US" sz="2400" dirty="0" smtClean="0">
                <a:latin typeface="Courier"/>
                <a:cs typeface="Courier"/>
              </a:rPr>
              <a:t>{</a:t>
            </a:r>
            <a:endParaRPr lang="en-US" sz="2400" dirty="0">
              <a:latin typeface="Courier"/>
              <a:cs typeface="Courier"/>
            </a:endParaRPr>
          </a:p>
          <a:p>
            <a:r>
              <a:rPr lang="en-US" sz="2400" dirty="0">
                <a:latin typeface="Courier"/>
                <a:cs typeface="Courier"/>
              </a:rPr>
              <a:t>    </a:t>
            </a:r>
            <a:r>
              <a:rPr lang="en-US" sz="2400" b="1" dirty="0" smtClean="0">
                <a:latin typeface="Courier"/>
                <a:cs typeface="Courier"/>
              </a:rPr>
              <a:t>apply</a:t>
            </a:r>
            <a:r>
              <a:rPr lang="en-US" sz="2400" dirty="0" smtClean="0">
                <a:latin typeface="Courier"/>
                <a:cs typeface="Courier"/>
              </a:rPr>
              <a:t>(</a:t>
            </a:r>
            <a:r>
              <a:rPr lang="en-US" sz="2400" dirty="0">
                <a:latin typeface="Courier"/>
                <a:cs typeface="Courier"/>
              </a:rPr>
              <a:t>port)</a:t>
            </a:r>
            <a:r>
              <a:rPr lang="en-US" sz="2400" dirty="0" smtClean="0">
                <a:latin typeface="Courier"/>
                <a:cs typeface="Courier"/>
              </a:rPr>
              <a:t>;</a:t>
            </a:r>
          </a:p>
          <a:p>
            <a:r>
              <a:rPr lang="en-US" sz="2400" dirty="0" smtClean="0">
                <a:latin typeface="Courier"/>
                <a:cs typeface="Courier"/>
              </a:rPr>
              <a:t>    if (</a:t>
            </a:r>
            <a:r>
              <a:rPr lang="en-US" sz="2400" b="1" dirty="0">
                <a:latin typeface="Courier"/>
                <a:cs typeface="Courier"/>
              </a:rPr>
              <a:t>valid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 smtClean="0">
                <a:latin typeface="Courier"/>
                <a:cs typeface="Courier"/>
              </a:rPr>
              <a:t>vlan_tag</a:t>
            </a:r>
            <a:r>
              <a:rPr lang="en-US" sz="2400" dirty="0" smtClean="0">
                <a:latin typeface="Courier"/>
                <a:cs typeface="Courier"/>
              </a:rPr>
              <a:t>[0])</a:t>
            </a:r>
            <a:r>
              <a:rPr lang="en-US" sz="2400" dirty="0">
                <a:latin typeface="Courier"/>
                <a:cs typeface="Courier"/>
              </a:rPr>
              <a:t>) {</a:t>
            </a:r>
          </a:p>
          <a:p>
            <a:r>
              <a:rPr lang="en-US" sz="2400" dirty="0">
                <a:latin typeface="Courier"/>
                <a:cs typeface="Courier"/>
              </a:rPr>
              <a:t>        </a:t>
            </a:r>
            <a:r>
              <a:rPr lang="en-US" sz="2400" b="1" dirty="0" smtClean="0">
                <a:latin typeface="Courier"/>
                <a:cs typeface="Courier"/>
              </a:rPr>
              <a:t>apply</a:t>
            </a:r>
            <a:r>
              <a:rPr lang="en-US" sz="2400" dirty="0" smtClean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port_vlan</a:t>
            </a:r>
            <a:r>
              <a:rPr lang="en-US" sz="2400" dirty="0" smtClean="0">
                <a:latin typeface="Courier"/>
                <a:cs typeface="Courier"/>
              </a:rPr>
              <a:t>);</a:t>
            </a:r>
          </a:p>
          <a:p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smtClean="0">
                <a:latin typeface="Courier"/>
                <a:cs typeface="Courier"/>
              </a:rPr>
              <a:t>   }</a:t>
            </a:r>
            <a:endParaRPr lang="en-US" sz="2400" dirty="0">
              <a:latin typeface="Courier"/>
              <a:cs typeface="Courier"/>
            </a:endParaRPr>
          </a:p>
          <a:p>
            <a:r>
              <a:rPr lang="en-US" sz="2400" dirty="0">
                <a:latin typeface="Courier"/>
                <a:cs typeface="Courier"/>
              </a:rPr>
              <a:t>    </a:t>
            </a:r>
            <a:r>
              <a:rPr lang="en-US" sz="2400" b="1" dirty="0" smtClean="0">
                <a:latin typeface="Courier"/>
                <a:cs typeface="Courier"/>
              </a:rPr>
              <a:t>apply </a:t>
            </a:r>
            <a:r>
              <a:rPr lang="en-US" sz="2400" dirty="0" smtClean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bridge_domain</a:t>
            </a:r>
            <a:r>
              <a:rPr lang="en-US" sz="2400" dirty="0">
                <a:latin typeface="Courier"/>
                <a:cs typeface="Courier"/>
              </a:rPr>
              <a:t>);</a:t>
            </a:r>
          </a:p>
          <a:p>
            <a:r>
              <a:rPr lang="en-US" sz="2400" dirty="0">
                <a:latin typeface="Courier"/>
                <a:cs typeface="Courier"/>
              </a:rPr>
              <a:t>    </a:t>
            </a:r>
            <a:r>
              <a:rPr lang="en-US" sz="2400" dirty="0" smtClean="0">
                <a:latin typeface="Courier"/>
                <a:cs typeface="Courier"/>
              </a:rPr>
              <a:t>if (</a:t>
            </a:r>
            <a:r>
              <a:rPr lang="en-US" sz="2400" b="1" dirty="0">
                <a:latin typeface="Courier"/>
                <a:cs typeface="Courier"/>
              </a:rPr>
              <a:t>valid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mpls_bos</a:t>
            </a:r>
            <a:r>
              <a:rPr lang="en-US" sz="2400" dirty="0">
                <a:latin typeface="Courier"/>
                <a:cs typeface="Courier"/>
              </a:rPr>
              <a:t>)) {</a:t>
            </a:r>
          </a:p>
          <a:p>
            <a:r>
              <a:rPr lang="en-US" sz="2400" dirty="0">
                <a:latin typeface="Courier"/>
                <a:cs typeface="Courier"/>
              </a:rPr>
              <a:t>        </a:t>
            </a:r>
            <a:r>
              <a:rPr lang="en-US" sz="2400" b="1" dirty="0" smtClean="0">
                <a:latin typeface="Courier"/>
                <a:cs typeface="Courier"/>
              </a:rPr>
              <a:t>apply</a:t>
            </a:r>
            <a:r>
              <a:rPr lang="en-US" sz="2400" dirty="0" smtClean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mpls_label</a:t>
            </a:r>
            <a:r>
              <a:rPr lang="en-US" sz="2400" dirty="0">
                <a:latin typeface="Courier"/>
                <a:cs typeface="Courier"/>
              </a:rPr>
              <a:t>);</a:t>
            </a:r>
          </a:p>
          <a:p>
            <a:r>
              <a:rPr lang="en-US" sz="2400" dirty="0">
                <a:latin typeface="Courier"/>
                <a:cs typeface="Courier"/>
              </a:rPr>
              <a:t>    </a:t>
            </a:r>
            <a:r>
              <a:rPr lang="en-US" sz="2400" dirty="0" smtClean="0">
                <a:latin typeface="Courier"/>
                <a:cs typeface="Courier"/>
              </a:rPr>
              <a:t>}</a:t>
            </a:r>
            <a:endParaRPr lang="en-US" sz="2400" dirty="0">
              <a:latin typeface="Courier"/>
              <a:cs typeface="Courier"/>
            </a:endParaRPr>
          </a:p>
          <a:p>
            <a:r>
              <a:rPr lang="en-US" sz="2400" dirty="0">
                <a:latin typeface="Courier"/>
                <a:cs typeface="Courier"/>
              </a:rPr>
              <a:t>    </a:t>
            </a:r>
            <a:r>
              <a:rPr lang="en-US" sz="2400" dirty="0" err="1">
                <a:latin typeface="Courier"/>
                <a:cs typeface="Courier"/>
              </a:rPr>
              <a:t>retrieve_tunnel_vni</a:t>
            </a:r>
            <a:r>
              <a:rPr lang="en-US" sz="2400" dirty="0">
                <a:latin typeface="Courier"/>
                <a:cs typeface="Courier"/>
              </a:rPr>
              <a:t>();</a:t>
            </a:r>
          </a:p>
          <a:p>
            <a:r>
              <a:rPr lang="en-US" sz="2400" dirty="0">
                <a:latin typeface="Courier"/>
                <a:cs typeface="Courier"/>
              </a:rPr>
              <a:t>    </a:t>
            </a:r>
            <a:r>
              <a:rPr lang="en-US" sz="2400" dirty="0" smtClean="0">
                <a:latin typeface="Courier"/>
                <a:cs typeface="Courier"/>
              </a:rPr>
              <a:t>if (</a:t>
            </a:r>
            <a:r>
              <a:rPr lang="en-US" sz="2400" b="1" dirty="0">
                <a:latin typeface="Courier"/>
                <a:cs typeface="Courier"/>
              </a:rPr>
              <a:t>valid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vxlan</a:t>
            </a:r>
            <a:r>
              <a:rPr lang="en-US" sz="2400" dirty="0">
                <a:latin typeface="Courier"/>
                <a:cs typeface="Courier"/>
              </a:rPr>
              <a:t>) or </a:t>
            </a:r>
            <a:r>
              <a:rPr lang="en-US" sz="2400" b="1" dirty="0">
                <a:latin typeface="Courier"/>
                <a:cs typeface="Courier"/>
              </a:rPr>
              <a:t>valid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genv</a:t>
            </a:r>
            <a:r>
              <a:rPr lang="en-US" sz="2400" dirty="0">
                <a:latin typeface="Courier"/>
                <a:cs typeface="Courier"/>
              </a:rPr>
              <a:t>) or </a:t>
            </a:r>
            <a:r>
              <a:rPr lang="en-US" sz="2400" b="1" dirty="0">
                <a:latin typeface="Courier"/>
                <a:cs typeface="Courier"/>
              </a:rPr>
              <a:t>valid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nvgre</a:t>
            </a:r>
            <a:r>
              <a:rPr lang="en-US" sz="2400" dirty="0">
                <a:latin typeface="Courier"/>
                <a:cs typeface="Courier"/>
              </a:rPr>
              <a:t>)</a:t>
            </a:r>
            <a:r>
              <a:rPr lang="en-US" sz="2400" dirty="0" smtClean="0">
                <a:latin typeface="Courier"/>
                <a:cs typeface="Courier"/>
              </a:rPr>
              <a:t>)</a:t>
            </a:r>
            <a:br>
              <a:rPr lang="en-US" sz="2400" dirty="0" smtClean="0">
                <a:latin typeface="Courier"/>
                <a:cs typeface="Courier"/>
              </a:rPr>
            </a:br>
            <a:r>
              <a:rPr lang="en-US" sz="2400" dirty="0" smtClean="0">
                <a:latin typeface="Courier"/>
                <a:cs typeface="Courier"/>
              </a:rPr>
              <a:t>    </a:t>
            </a:r>
            <a:r>
              <a:rPr lang="en-US" sz="2400" dirty="0">
                <a:latin typeface="Courier"/>
                <a:cs typeface="Courier"/>
              </a:rPr>
              <a:t>{</a:t>
            </a:r>
          </a:p>
          <a:p>
            <a:r>
              <a:rPr lang="en-US" sz="2400" dirty="0">
                <a:latin typeface="Courier"/>
                <a:cs typeface="Courier"/>
              </a:rPr>
              <a:t>        </a:t>
            </a:r>
            <a:r>
              <a:rPr lang="en-US" sz="2400" b="1" dirty="0" smtClean="0">
                <a:latin typeface="Courier"/>
                <a:cs typeface="Courier"/>
              </a:rPr>
              <a:t>apply</a:t>
            </a:r>
            <a:r>
              <a:rPr lang="en-US" sz="2400" dirty="0" smtClean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dest_vtep</a:t>
            </a:r>
            <a:r>
              <a:rPr lang="en-US" sz="2400" dirty="0">
                <a:latin typeface="Courier"/>
                <a:cs typeface="Courier"/>
              </a:rPr>
              <a:t>);</a:t>
            </a:r>
          </a:p>
          <a:p>
            <a:r>
              <a:rPr lang="en-US" sz="2400" dirty="0">
                <a:latin typeface="Courier"/>
                <a:cs typeface="Courier"/>
              </a:rPr>
              <a:t>        </a:t>
            </a:r>
            <a:r>
              <a:rPr lang="en-US" sz="2400" b="1" dirty="0" smtClean="0">
                <a:latin typeface="Courier"/>
                <a:cs typeface="Courier"/>
              </a:rPr>
              <a:t>apply</a:t>
            </a:r>
            <a:r>
              <a:rPr lang="en-US" sz="2400" dirty="0" smtClean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src_vtep</a:t>
            </a:r>
            <a:r>
              <a:rPr lang="en-US" sz="2400" dirty="0">
                <a:latin typeface="Courier"/>
                <a:cs typeface="Courier"/>
              </a:rPr>
              <a:t>)</a:t>
            </a:r>
            <a:r>
              <a:rPr lang="en-US" sz="2400" dirty="0" smtClean="0">
                <a:latin typeface="Courier"/>
                <a:cs typeface="Courier"/>
              </a:rPr>
              <a:t>;</a:t>
            </a:r>
          </a:p>
          <a:p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smtClean="0">
                <a:latin typeface="Courier"/>
                <a:cs typeface="Courier"/>
              </a:rPr>
              <a:t>   }</a:t>
            </a:r>
          </a:p>
          <a:p>
            <a:r>
              <a:rPr lang="en-US" sz="2400" dirty="0" smtClean="0">
                <a:latin typeface="Courier"/>
                <a:cs typeface="Courier"/>
              </a:rPr>
              <a:t>}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3408599" y="1667081"/>
            <a:ext cx="2080164" cy="6425201"/>
            <a:chOff x="13408599" y="1300305"/>
            <a:chExt cx="2080164" cy="6689298"/>
          </a:xfrm>
        </p:grpSpPr>
        <p:sp>
          <p:nvSpPr>
            <p:cNvPr id="9" name="Rectangle 8"/>
            <p:cNvSpPr/>
            <p:nvPr/>
          </p:nvSpPr>
          <p:spPr>
            <a:xfrm>
              <a:off x="13408599" y="1300305"/>
              <a:ext cx="1076171" cy="10129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r>
                <a:rPr lang="en-US" sz="3200" dirty="0" smtClean="0"/>
                <a:t>M/A</a:t>
              </a:r>
              <a:endParaRPr lang="en-US" sz="3200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4412592" y="2766721"/>
              <a:ext cx="1076171" cy="10129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r>
                <a:rPr lang="en-US" sz="3200" dirty="0" smtClean="0"/>
                <a:t>M/A</a:t>
              </a:r>
              <a:endParaRPr lang="en-US" sz="32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3408599" y="4175316"/>
              <a:ext cx="1076171" cy="10129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r>
                <a:rPr lang="en-US" sz="3200" dirty="0" smtClean="0"/>
                <a:t>M/A</a:t>
              </a:r>
              <a:endParaRPr lang="en-US" sz="32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4412592" y="5488949"/>
              <a:ext cx="1076171" cy="10129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r>
                <a:rPr lang="en-US" sz="3200" dirty="0" smtClean="0"/>
                <a:t>M/A</a:t>
              </a:r>
              <a:endParaRPr lang="en-US" sz="3200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3408599" y="6976680"/>
              <a:ext cx="1076171" cy="1012923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r>
                <a:rPr lang="en-US" sz="3200" dirty="0" smtClean="0"/>
                <a:t>M/A</a:t>
              </a:r>
              <a:endParaRPr lang="en-US" sz="3200" dirty="0"/>
            </a:p>
          </p:txBody>
        </p:sp>
        <p:cxnSp>
          <p:nvCxnSpPr>
            <p:cNvPr id="15" name="Straight Arrow Connector 14"/>
            <p:cNvCxnSpPr>
              <a:endCxn id="10" idx="0"/>
            </p:cNvCxnSpPr>
            <p:nvPr/>
          </p:nvCxnSpPr>
          <p:spPr>
            <a:xfrm>
              <a:off x="13946684" y="2313228"/>
              <a:ext cx="1003993" cy="453493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stCxn id="9" idx="2"/>
              <a:endCxn id="11" idx="0"/>
            </p:cNvCxnSpPr>
            <p:nvPr/>
          </p:nvCxnSpPr>
          <p:spPr>
            <a:xfrm>
              <a:off x="13946684" y="2313228"/>
              <a:ext cx="0" cy="18620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>
              <a:stCxn id="11" idx="2"/>
              <a:endCxn id="12" idx="0"/>
            </p:cNvCxnSpPr>
            <p:nvPr/>
          </p:nvCxnSpPr>
          <p:spPr>
            <a:xfrm>
              <a:off x="13946684" y="5188239"/>
              <a:ext cx="1003993" cy="30071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endCxn id="13" idx="0"/>
            </p:cNvCxnSpPr>
            <p:nvPr/>
          </p:nvCxnSpPr>
          <p:spPr>
            <a:xfrm>
              <a:off x="13946684" y="5188240"/>
              <a:ext cx="0" cy="178844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/>
            <p:cNvCxnSpPr>
              <a:stCxn id="12" idx="2"/>
              <a:endCxn id="13" idx="0"/>
            </p:cNvCxnSpPr>
            <p:nvPr/>
          </p:nvCxnSpPr>
          <p:spPr>
            <a:xfrm flipH="1">
              <a:off x="13946684" y="6501872"/>
              <a:ext cx="1003993" cy="47480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>
              <a:stCxn id="10" idx="2"/>
              <a:endCxn id="11" idx="0"/>
            </p:cNvCxnSpPr>
            <p:nvPr/>
          </p:nvCxnSpPr>
          <p:spPr>
            <a:xfrm flipH="1">
              <a:off x="13946684" y="3779644"/>
              <a:ext cx="1003993" cy="39567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6422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Reassembly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862666"/>
            <a:ext cx="14274800" cy="6405033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Driven by header types</a:t>
            </a:r>
          </a:p>
          <a:p>
            <a:endParaRPr lang="en-US" dirty="0">
              <a:solidFill>
                <a:srgbClr val="000000"/>
              </a:solidFill>
            </a:endParaRPr>
          </a:p>
          <a:p>
            <a:r>
              <a:rPr lang="en-US" dirty="0" err="1" smtClean="0">
                <a:solidFill>
                  <a:srgbClr val="000000"/>
                </a:solidFill>
                <a:latin typeface="Consolas"/>
                <a:cs typeface="Consolas"/>
              </a:rPr>
              <a:t>add_header</a:t>
            </a:r>
            <a:r>
              <a:rPr lang="en-US" dirty="0" smtClean="0">
                <a:solidFill>
                  <a:srgbClr val="000000"/>
                </a:solidFill>
                <a:latin typeface="Consolas"/>
                <a:cs typeface="Consolas"/>
              </a:rPr>
              <a:t>(ipv6);</a:t>
            </a:r>
          </a:p>
          <a:p>
            <a:r>
              <a:rPr lang="en-US" dirty="0" err="1" smtClean="0">
                <a:solidFill>
                  <a:srgbClr val="000000"/>
                </a:solidFill>
                <a:latin typeface="Consolas"/>
                <a:cs typeface="Consolas"/>
              </a:rPr>
              <a:t>remove_header</a:t>
            </a:r>
            <a:r>
              <a:rPr lang="en-US" dirty="0" smtClean="0">
                <a:solidFill>
                  <a:srgbClr val="000000"/>
                </a:solidFill>
                <a:latin typeface="Consolas"/>
                <a:cs typeface="Consolas"/>
              </a:rPr>
              <a:t>(</a:t>
            </a:r>
            <a:r>
              <a:rPr lang="en-US" dirty="0" err="1" smtClean="0">
                <a:solidFill>
                  <a:srgbClr val="000000"/>
                </a:solidFill>
                <a:latin typeface="Consolas"/>
                <a:cs typeface="Consolas"/>
              </a:rPr>
              <a:t>vlan</a:t>
            </a:r>
            <a:r>
              <a:rPr lang="en-US" dirty="0" smtClean="0">
                <a:solidFill>
                  <a:srgbClr val="000000"/>
                </a:solidFill>
                <a:latin typeface="Consolas"/>
                <a:cs typeface="Consolas"/>
              </a:rPr>
              <a:t>);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7338" y="1862666"/>
            <a:ext cx="4978091" cy="4282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65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contents management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195440" y="3171417"/>
            <a:ext cx="6862411" cy="18001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5100" dirty="0"/>
              <a:t>Control plane</a:t>
            </a:r>
          </a:p>
        </p:txBody>
      </p:sp>
      <p:sp>
        <p:nvSpPr>
          <p:cNvPr id="6" name="Rectangle 5"/>
          <p:cNvSpPr/>
          <p:nvPr/>
        </p:nvSpPr>
        <p:spPr>
          <a:xfrm>
            <a:off x="2195440" y="5518259"/>
            <a:ext cx="6862411" cy="18001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5100" dirty="0"/>
              <a:t>Data plane</a:t>
            </a:r>
          </a:p>
        </p:txBody>
      </p:sp>
      <p:sp>
        <p:nvSpPr>
          <p:cNvPr id="7" name="Right Arrow 6"/>
          <p:cNvSpPr/>
          <p:nvPr/>
        </p:nvSpPr>
        <p:spPr>
          <a:xfrm>
            <a:off x="1466533" y="5518259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1466533" y="5978301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1466533" y="6438344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1466533" y="6898387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9057852" y="5478219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9057852" y="5938261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9057852" y="6398304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9057852" y="6858347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3868127" y="4971549"/>
            <a:ext cx="1296108" cy="54671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982102" y="3031420"/>
            <a:ext cx="7235753" cy="446699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20" name="Down Arrow 19"/>
          <p:cNvSpPr/>
          <p:nvPr/>
        </p:nvSpPr>
        <p:spPr>
          <a:xfrm>
            <a:off x="2719725" y="2735209"/>
            <a:ext cx="693351" cy="2783051"/>
          </a:xfrm>
          <a:prstGeom prst="downArrow">
            <a:avLst/>
          </a:prstGeom>
          <a:solidFill>
            <a:schemeClr val="accent2">
              <a:alpha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9570003" y="3511456"/>
            <a:ext cx="6284494" cy="823668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4400" dirty="0"/>
              <a:t>Manage tables contents</a:t>
            </a:r>
          </a:p>
        </p:txBody>
      </p:sp>
      <p:cxnSp>
        <p:nvCxnSpPr>
          <p:cNvPr id="22" name="Straight Arrow Connector 21"/>
          <p:cNvCxnSpPr>
            <a:stCxn id="21" idx="1"/>
          </p:cNvCxnSpPr>
          <p:nvPr/>
        </p:nvCxnSpPr>
        <p:spPr>
          <a:xfrm flipH="1">
            <a:off x="4799762" y="3923290"/>
            <a:ext cx="4770241" cy="133496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9786760" y="4275800"/>
            <a:ext cx="5975995" cy="823668"/>
          </a:xfrm>
          <a:prstGeom prst="rect">
            <a:avLst/>
          </a:prstGeom>
          <a:noFill/>
        </p:spPr>
        <p:txBody>
          <a:bodyPr wrap="square" lIns="145143" tIns="72571" rIns="145143" bIns="72571" rtlCol="0">
            <a:spAutoFit/>
          </a:bodyPr>
          <a:lstStyle/>
          <a:p>
            <a:r>
              <a:rPr lang="en-US" sz="4400" dirty="0"/>
              <a:t>(Tied to P4 program)</a:t>
            </a:r>
          </a:p>
        </p:txBody>
      </p:sp>
      <p:sp>
        <p:nvSpPr>
          <p:cNvPr id="24" name="Up-Down Arrow 23"/>
          <p:cNvSpPr/>
          <p:nvPr/>
        </p:nvSpPr>
        <p:spPr>
          <a:xfrm>
            <a:off x="7337886" y="4847727"/>
            <a:ext cx="714133" cy="82398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9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P4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839291"/>
            <a:ext cx="14686843" cy="6655597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rgbClr val="000000"/>
                </a:solidFill>
              </a:rPr>
              <a:t>Simple language</a:t>
            </a:r>
          </a:p>
          <a:p>
            <a:pPr lvl="1">
              <a:lnSpc>
                <a:spcPct val="80000"/>
              </a:lnSpc>
            </a:pPr>
            <a:r>
              <a:rPr lang="en-US" sz="2800" dirty="0" smtClean="0">
                <a:solidFill>
                  <a:srgbClr val="000000"/>
                </a:solidFill>
              </a:rPr>
              <a:t>Parsing, bit-field manipulation, table lookup, </a:t>
            </a:r>
            <a:r>
              <a:rPr lang="en-US" sz="2800" dirty="0">
                <a:solidFill>
                  <a:srgbClr val="000000"/>
                </a:solidFill>
              </a:rPr>
              <a:t/>
            </a:r>
            <a:br>
              <a:rPr lang="en-US" sz="2800" dirty="0">
                <a:solidFill>
                  <a:srgbClr val="000000"/>
                </a:solidFill>
              </a:rPr>
            </a:br>
            <a:r>
              <a:rPr lang="en-US" sz="2800" dirty="0" smtClean="0">
                <a:solidFill>
                  <a:srgbClr val="000000"/>
                </a:solidFill>
              </a:rPr>
              <a:t>control flow, packet reassembly</a:t>
            </a:r>
          </a:p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rgbClr val="000000"/>
                </a:solidFill>
              </a:rPr>
              <a:t>Efficient execution (high speed switching)</a:t>
            </a:r>
          </a:p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rgbClr val="000000"/>
                </a:solidFill>
              </a:rPr>
              <a:t>Simple cost model</a:t>
            </a:r>
          </a:p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rgbClr val="000000"/>
                </a:solidFill>
              </a:rPr>
              <a:t>Abstract resources</a:t>
            </a:r>
          </a:p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rgbClr val="000000"/>
                </a:solidFill>
              </a:rPr>
              <a:t>Portable</a:t>
            </a:r>
          </a:p>
          <a:p>
            <a:pPr>
              <a:lnSpc>
                <a:spcPct val="80000"/>
              </a:lnSpc>
            </a:pPr>
            <a:r>
              <a:rPr lang="en-US" sz="3200" dirty="0" smtClean="0">
                <a:solidFill>
                  <a:srgbClr val="000000"/>
                </a:solidFill>
              </a:rPr>
              <a:t>Expressive:</a:t>
            </a:r>
          </a:p>
          <a:p>
            <a:pPr lvl="1">
              <a:lnSpc>
                <a:spcPct val="80000"/>
              </a:lnSpc>
            </a:pPr>
            <a:r>
              <a:rPr lang="en-US" sz="2800" dirty="0" smtClean="0">
                <a:solidFill>
                  <a:srgbClr val="000000"/>
                </a:solidFill>
              </a:rPr>
              <a:t>New protocols, forwarding policies, </a:t>
            </a:r>
            <a:br>
              <a:rPr lang="en-US" sz="2800" dirty="0" smtClean="0">
                <a:solidFill>
                  <a:srgbClr val="000000"/>
                </a:solidFill>
              </a:rPr>
            </a:br>
            <a:r>
              <a:rPr lang="en-US" sz="2800" dirty="0" smtClean="0">
                <a:solidFill>
                  <a:srgbClr val="000000"/>
                </a:solidFill>
              </a:rPr>
              <a:t>monitoring and instrumentation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1932" y="4380402"/>
            <a:ext cx="5471269" cy="274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96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895314" y="4031443"/>
            <a:ext cx="6862411" cy="18001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5100" dirty="0"/>
              <a:t>Control plane</a:t>
            </a:r>
          </a:p>
        </p:txBody>
      </p:sp>
      <p:sp>
        <p:nvSpPr>
          <p:cNvPr id="6" name="Rectangle 5"/>
          <p:cNvSpPr/>
          <p:nvPr/>
        </p:nvSpPr>
        <p:spPr>
          <a:xfrm>
            <a:off x="7895314" y="6378284"/>
            <a:ext cx="6862411" cy="18001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5100" dirty="0"/>
              <a:t>Data plane</a:t>
            </a:r>
          </a:p>
        </p:txBody>
      </p:sp>
      <p:sp>
        <p:nvSpPr>
          <p:cNvPr id="23" name="Up-Down Arrow 22"/>
          <p:cNvSpPr/>
          <p:nvPr/>
        </p:nvSpPr>
        <p:spPr>
          <a:xfrm>
            <a:off x="12958510" y="5671708"/>
            <a:ext cx="714133" cy="82398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7166406" y="6378284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7166406" y="6838327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7166406" y="7298369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7166406" y="7758412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14757726" y="6338244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14757726" y="6798287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14757726" y="7258329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14757726" y="7718372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10170757" y="5831574"/>
            <a:ext cx="961068" cy="54671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681976" y="3891445"/>
            <a:ext cx="7235753" cy="446699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9" name="Down Arrow 18"/>
          <p:cNvSpPr/>
          <p:nvPr/>
        </p:nvSpPr>
        <p:spPr>
          <a:xfrm>
            <a:off x="8419598" y="3618745"/>
            <a:ext cx="693351" cy="2759540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 flipH="1">
            <a:off x="5885143" y="6086823"/>
            <a:ext cx="4609568" cy="0"/>
          </a:xfrm>
          <a:prstGeom prst="line">
            <a:avLst/>
          </a:prstGeom>
          <a:ln>
            <a:solidFill>
              <a:schemeClr val="tx1"/>
            </a:solidFill>
            <a:prstDash val="dash"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037756" y="5488667"/>
            <a:ext cx="5190282" cy="1316110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3800" i="1" dirty="0"/>
              <a:t>The P4 Programming-</a:t>
            </a:r>
            <a:br>
              <a:rPr lang="en-US" sz="3800" i="1" dirty="0"/>
            </a:br>
            <a:r>
              <a:rPr lang="en-US" sz="3800" i="1" dirty="0"/>
              <a:t>Language Interface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36932" y="226827"/>
            <a:ext cx="15804649" cy="19008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45143" tIns="72571" rIns="145143" bIns="72571" rtlCol="0">
            <a:spAutoFit/>
          </a:bodyPr>
          <a:lstStyle/>
          <a:p>
            <a:pPr algn="ctr"/>
            <a:r>
              <a:rPr lang="en-US" sz="5700" b="1" i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Creating a Programming Language Interface</a:t>
            </a:r>
            <a:br>
              <a:rPr lang="en-US" sz="5700" b="1" i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</a:br>
            <a:r>
              <a:rPr lang="en-US" sz="5700" b="1" i="1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in a place where there wasn’t one. </a:t>
            </a:r>
          </a:p>
        </p:txBody>
      </p:sp>
    </p:spTree>
    <p:extLst>
      <p:ext uri="{BB962C8B-B14F-4D97-AF65-F5344CB8AC3E}">
        <p14:creationId xmlns:p14="http://schemas.microsoft.com/office/powerpoint/2010/main" val="1398955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P4 Language Consortium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985299"/>
            <a:ext cx="14274800" cy="5996232"/>
          </a:xfrm>
        </p:spPr>
        <p:txBody>
          <a:bodyPr/>
          <a:lstStyle/>
          <a:p>
            <a:pPr marL="685800" indent="-685800">
              <a:buFont typeface="Arial"/>
              <a:buChar char="•"/>
            </a:pPr>
            <a:r>
              <a:rPr lang="en-US" sz="4400" dirty="0" smtClean="0">
                <a:solidFill>
                  <a:srgbClr val="000000"/>
                </a:solidFill>
              </a:rPr>
              <a:t>“Open </a:t>
            </a:r>
            <a:r>
              <a:rPr lang="en-US" sz="4400" dirty="0">
                <a:solidFill>
                  <a:srgbClr val="000000"/>
                </a:solidFill>
              </a:rPr>
              <a:t>for participation by any individual or </a:t>
            </a:r>
            <a:r>
              <a:rPr lang="en-US" sz="4400" dirty="0" smtClean="0">
                <a:solidFill>
                  <a:srgbClr val="000000"/>
                </a:solidFill>
              </a:rPr>
              <a:t>corporation”</a:t>
            </a:r>
          </a:p>
          <a:p>
            <a:pPr marL="685800" indent="-685800"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</a:rPr>
              <a:t>No membership fees</a:t>
            </a:r>
            <a:r>
              <a:rPr lang="en-US" sz="4400" dirty="0" smtClean="0">
                <a:solidFill>
                  <a:srgbClr val="000000"/>
                </a:solidFill>
              </a:rPr>
              <a:t>.</a:t>
            </a:r>
          </a:p>
          <a:p>
            <a:pPr marL="685800" indent="-685800">
              <a:buFont typeface="Arial"/>
              <a:buChar char="•"/>
            </a:pPr>
            <a:r>
              <a:rPr lang="en-US" sz="4400" dirty="0" smtClean="0">
                <a:solidFill>
                  <a:srgbClr val="000000"/>
                </a:solidFill>
                <a:hlinkClick r:id="rId2"/>
              </a:rPr>
              <a:t>http://p4.org</a:t>
            </a:r>
            <a:endParaRPr lang="en-US" sz="4400" dirty="0" smtClean="0">
              <a:solidFill>
                <a:srgbClr val="000000"/>
              </a:solidFill>
            </a:endParaRPr>
          </a:p>
          <a:p>
            <a:pPr marL="685800" indent="-685800">
              <a:buFont typeface="Arial"/>
              <a:buChar char="•"/>
            </a:pPr>
            <a:r>
              <a:rPr lang="en-US" sz="4400" dirty="0">
                <a:solidFill>
                  <a:srgbClr val="000000"/>
                </a:solidFill>
              </a:rPr>
              <a:t>Language </a:t>
            </a:r>
            <a:r>
              <a:rPr lang="en-US" sz="4400" dirty="0" smtClean="0">
                <a:solidFill>
                  <a:srgbClr val="000000"/>
                </a:solidFill>
              </a:rPr>
              <a:t>spec v1.0.2</a:t>
            </a:r>
          </a:p>
          <a:p>
            <a:pPr marL="685800" indent="-685800">
              <a:buFont typeface="Arial"/>
              <a:buChar char="•"/>
            </a:pPr>
            <a:r>
              <a:rPr lang="en-US" sz="4400" dirty="0" smtClean="0">
                <a:solidFill>
                  <a:srgbClr val="000000"/>
                </a:solidFill>
              </a:rPr>
              <a:t>Coming soon (3/2015): FOSS release of a reference P4 implementation</a:t>
            </a:r>
            <a:endParaRPr lang="en-US" sz="4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7626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9993" y="341580"/>
            <a:ext cx="14630400" cy="1524000"/>
          </a:xfrm>
        </p:spPr>
        <p:txBody>
          <a:bodyPr/>
          <a:lstStyle/>
          <a:p>
            <a:r>
              <a:rPr lang="en-US" dirty="0" smtClean="0"/>
              <a:t>What do we want to achieve?</a:t>
            </a:r>
            <a:endParaRPr lang="en-US" dirty="0"/>
          </a:p>
        </p:txBody>
      </p:sp>
      <p:grpSp>
        <p:nvGrpSpPr>
          <p:cNvPr id="94" name="Group 93"/>
          <p:cNvGrpSpPr/>
          <p:nvPr/>
        </p:nvGrpSpPr>
        <p:grpSpPr>
          <a:xfrm>
            <a:off x="513875" y="1662272"/>
            <a:ext cx="13235203" cy="2135968"/>
            <a:chOff x="352172" y="4977700"/>
            <a:chExt cx="7444802" cy="1601976"/>
          </a:xfrm>
        </p:grpSpPr>
        <p:sp>
          <p:nvSpPr>
            <p:cNvPr id="11" name="Rectangle 10"/>
            <p:cNvSpPr/>
            <p:nvPr/>
          </p:nvSpPr>
          <p:spPr>
            <a:xfrm>
              <a:off x="762183" y="5094561"/>
              <a:ext cx="3860106" cy="1350098"/>
            </a:xfrm>
            <a:prstGeom prst="rect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5100" dirty="0"/>
                <a:t>Switch</a:t>
              </a:r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352172" y="5094561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352172" y="5439593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ight Arrow 13"/>
            <p:cNvSpPr/>
            <p:nvPr/>
          </p:nvSpPr>
          <p:spPr>
            <a:xfrm>
              <a:off x="352172" y="5784625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ight Arrow 14"/>
            <p:cNvSpPr/>
            <p:nvPr/>
          </p:nvSpPr>
          <p:spPr>
            <a:xfrm>
              <a:off x="352172" y="6129657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/>
            <p:cNvSpPr/>
            <p:nvPr/>
          </p:nvSpPr>
          <p:spPr>
            <a:xfrm>
              <a:off x="4622289" y="5064531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/>
            <p:cNvSpPr/>
            <p:nvPr/>
          </p:nvSpPr>
          <p:spPr>
            <a:xfrm>
              <a:off x="4622289" y="5409563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4622289" y="5754595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ight Arrow 18"/>
            <p:cNvSpPr/>
            <p:nvPr/>
          </p:nvSpPr>
          <p:spPr>
            <a:xfrm>
              <a:off x="4622289" y="6099627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42180" y="4977700"/>
              <a:ext cx="4070111" cy="1601976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346672" y="5868794"/>
              <a:ext cx="2450302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800" dirty="0"/>
                <a:t>Your own protocols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346672" y="5178730"/>
              <a:ext cx="2404795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800" dirty="0"/>
                <a:t>Standard protocols</a:t>
              </a:r>
            </a:p>
          </p:txBody>
        </p:sp>
        <p:sp>
          <p:nvSpPr>
            <p:cNvPr id="28" name="Right Brace 27"/>
            <p:cNvSpPr/>
            <p:nvPr/>
          </p:nvSpPr>
          <p:spPr>
            <a:xfrm>
              <a:off x="5085523" y="5064531"/>
              <a:ext cx="232925" cy="690064"/>
            </a:xfrm>
            <a:prstGeom prst="rightBrace">
              <a:avLst>
                <a:gd name="adj1" fmla="val 31475"/>
                <a:gd name="adj2" fmla="val 50000"/>
              </a:avLst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ight Brace 28"/>
            <p:cNvSpPr/>
            <p:nvPr/>
          </p:nvSpPr>
          <p:spPr>
            <a:xfrm>
              <a:off x="5085523" y="5754595"/>
              <a:ext cx="232925" cy="690064"/>
            </a:xfrm>
            <a:prstGeom prst="rightBrace">
              <a:avLst>
                <a:gd name="adj1" fmla="val 31475"/>
                <a:gd name="adj2" fmla="val 50000"/>
              </a:avLst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1020342" y="4734146"/>
            <a:ext cx="14162992" cy="3349037"/>
            <a:chOff x="893685" y="1326445"/>
            <a:chExt cx="7966683" cy="2511778"/>
          </a:xfrm>
        </p:grpSpPr>
        <p:sp>
          <p:nvSpPr>
            <p:cNvPr id="30" name="Cloud 29"/>
            <p:cNvSpPr/>
            <p:nvPr/>
          </p:nvSpPr>
          <p:spPr>
            <a:xfrm>
              <a:off x="5177369" y="1326445"/>
              <a:ext cx="3682999" cy="2511778"/>
            </a:xfrm>
            <a:prstGeom prst="cloud">
              <a:avLst/>
            </a:prstGeom>
            <a:solidFill>
              <a:srgbClr val="FFFF0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800" i="1" dirty="0">
                  <a:solidFill>
                    <a:srgbClr val="000000"/>
                  </a:solidFill>
                </a:rPr>
                <a:t>Datacenter</a:t>
              </a:r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82646" y="1634538"/>
              <a:ext cx="705556" cy="470371"/>
            </a:xfrm>
            <a:prstGeom prst="rect">
              <a:avLst/>
            </a:prstGeom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71369" y="1999075"/>
              <a:ext cx="705556" cy="470371"/>
            </a:xfrm>
            <a:prstGeom prst="rect">
              <a:avLst/>
            </a:prstGeom>
          </p:spPr>
        </p:pic>
        <p:cxnSp>
          <p:nvCxnSpPr>
            <p:cNvPr id="37" name="Straight Connector 36"/>
            <p:cNvCxnSpPr/>
            <p:nvPr/>
          </p:nvCxnSpPr>
          <p:spPr>
            <a:xfrm flipV="1">
              <a:off x="5870224" y="2234261"/>
              <a:ext cx="2201333" cy="235185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7971369" y="2283649"/>
              <a:ext cx="352778" cy="70788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 flipV="1">
              <a:off x="6533446" y="2283650"/>
              <a:ext cx="1587500" cy="89320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V="1">
              <a:off x="6533446" y="3176857"/>
              <a:ext cx="1093611" cy="110876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7055557" y="1869724"/>
              <a:ext cx="1016000" cy="296332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>
              <a:off x="5743226" y="1869724"/>
              <a:ext cx="867831" cy="476805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Box 87"/>
            <p:cNvSpPr txBox="1"/>
            <p:nvPr/>
          </p:nvSpPr>
          <p:spPr>
            <a:xfrm>
              <a:off x="893685" y="2283650"/>
              <a:ext cx="3514289" cy="8079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/>
                <a:t>Currently most useful if you have</a:t>
              </a:r>
              <a:br>
                <a:rPr lang="en-US" sz="3200" i="1" dirty="0"/>
              </a:br>
              <a:r>
                <a:rPr lang="en-US" sz="3200" i="1" dirty="0"/>
                <a:t>your own network playground</a:t>
              </a:r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68378" y="2941671"/>
              <a:ext cx="705556" cy="470371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54979" y="2283649"/>
              <a:ext cx="705556" cy="470371"/>
            </a:xfrm>
            <a:prstGeom prst="rect">
              <a:avLst/>
            </a:prstGeom>
          </p:spPr>
        </p:pic>
        <p:cxnSp>
          <p:nvCxnSpPr>
            <p:cNvPr id="54" name="Straight Connector 53"/>
            <p:cNvCxnSpPr/>
            <p:nvPr/>
          </p:nvCxnSpPr>
          <p:spPr>
            <a:xfrm flipH="1" flipV="1">
              <a:off x="5743226" y="2581728"/>
              <a:ext cx="458610" cy="595130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60535" y="3071858"/>
              <a:ext cx="705556" cy="4703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92778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600" y="1887424"/>
            <a:ext cx="14405544" cy="6438132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solidFill>
                  <a:srgbClr val="000000"/>
                </a:solidFill>
              </a:rPr>
              <a:t>Implement (new) protocols</a:t>
            </a:r>
          </a:p>
          <a:p>
            <a:pPr lvl="1"/>
            <a:r>
              <a:rPr lang="en-US" dirty="0" err="1" smtClean="0">
                <a:solidFill>
                  <a:srgbClr val="000000"/>
                </a:solidFill>
              </a:rPr>
              <a:t>VxLAN</a:t>
            </a:r>
            <a:r>
              <a:rPr lang="en-US" dirty="0" smtClean="0">
                <a:solidFill>
                  <a:srgbClr val="000000"/>
                </a:solidFill>
              </a:rPr>
              <a:t>: 175 lines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SAI: 543 lines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Low overhead (high speed)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Flexible forwarding policies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Improved signaling, monitoring, and troubleshooting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Change functionality with software upgrades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Use only what you need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8571" b="28462"/>
          <a:stretch/>
        </p:blipFill>
        <p:spPr>
          <a:xfrm>
            <a:off x="8731454" y="1887424"/>
            <a:ext cx="6533946" cy="2870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33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6892" y="366185"/>
            <a:ext cx="14630400" cy="1042863"/>
          </a:xfrm>
        </p:spPr>
        <p:txBody>
          <a:bodyPr/>
          <a:lstStyle/>
          <a:p>
            <a:r>
              <a:rPr lang="en-US" dirty="0" smtClean="0"/>
              <a:t>P4 Scope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896892" y="1539295"/>
            <a:ext cx="14477730" cy="3108313"/>
            <a:chOff x="299977" y="1539295"/>
            <a:chExt cx="15661966" cy="3481173"/>
          </a:xfrm>
        </p:grpSpPr>
        <p:sp>
          <p:nvSpPr>
            <p:cNvPr id="4" name="Rectangle 3"/>
            <p:cNvSpPr/>
            <p:nvPr/>
          </p:nvSpPr>
          <p:spPr>
            <a:xfrm>
              <a:off x="7103649" y="1912796"/>
              <a:ext cx="4337285" cy="1137745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145143" tIns="72571" rIns="145143" bIns="72571" rtlCol="0" anchor="ctr"/>
            <a:lstStyle/>
            <a:p>
              <a:pPr algn="ctr"/>
              <a:r>
                <a:rPr lang="en-US" sz="4000" dirty="0"/>
                <a:t>Control plane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7103649" y="3396082"/>
              <a:ext cx="4337285" cy="1137745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145143" tIns="72571" rIns="145143" bIns="72571" rtlCol="0" anchor="ctr"/>
            <a:lstStyle/>
            <a:p>
              <a:pPr algn="ctr"/>
              <a:r>
                <a:rPr lang="en-US" sz="4000" dirty="0"/>
                <a:t>Data plane</a:t>
              </a:r>
            </a:p>
          </p:txBody>
        </p:sp>
        <p:sp>
          <p:nvSpPr>
            <p:cNvPr id="7" name="Right Arrow 6"/>
            <p:cNvSpPr/>
            <p:nvPr/>
          </p:nvSpPr>
          <p:spPr>
            <a:xfrm>
              <a:off x="6642954" y="3396081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6642954" y="3686844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6642954" y="3977608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6642954" y="4268371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11" name="Right Arrow 10"/>
            <p:cNvSpPr/>
            <p:nvPr/>
          </p:nvSpPr>
          <p:spPr>
            <a:xfrm>
              <a:off x="11440934" y="3370775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11440934" y="3661537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11440934" y="3952301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14" name="Right Arrow 13"/>
            <p:cNvSpPr/>
            <p:nvPr/>
          </p:nvSpPr>
          <p:spPr>
            <a:xfrm>
              <a:off x="11440934" y="4243064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8541810" y="3050542"/>
              <a:ext cx="438222" cy="345540"/>
            </a:xfrm>
            <a:prstGeom prst="down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968811" y="1824312"/>
              <a:ext cx="4573250" cy="2823296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2509573" y="2555804"/>
              <a:ext cx="2548537" cy="646715"/>
            </a:xfrm>
            <a:prstGeom prst="rect">
              <a:avLst/>
            </a:prstGeom>
            <a:noFill/>
          </p:spPr>
          <p:txBody>
            <a:bodyPr wrap="none" lIns="145143" tIns="72571" rIns="145143" bIns="72571" rtlCol="0">
              <a:spAutoFit/>
            </a:bodyPr>
            <a:lstStyle/>
            <a:p>
              <a:r>
                <a:rPr lang="en-US" sz="2800" i="1" dirty="0"/>
                <a:t>Control traffic</a:t>
              </a:r>
            </a:p>
          </p:txBody>
        </p:sp>
        <p:cxnSp>
          <p:nvCxnSpPr>
            <p:cNvPr id="28" name="Straight Arrow Connector 27"/>
            <p:cNvCxnSpPr>
              <a:stCxn id="61" idx="1"/>
              <a:endCxn id="15" idx="3"/>
            </p:cNvCxnSpPr>
            <p:nvPr/>
          </p:nvCxnSpPr>
          <p:spPr>
            <a:xfrm flipH="1">
              <a:off x="8980033" y="2404792"/>
              <a:ext cx="3540850" cy="818520"/>
            </a:xfrm>
            <a:prstGeom prst="straightConnector1">
              <a:avLst/>
            </a:prstGeom>
            <a:ln w="28575" cmpd="sng"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>
              <a:stCxn id="25" idx="1"/>
              <a:endCxn id="63" idx="7"/>
            </p:cNvCxnSpPr>
            <p:nvPr/>
          </p:nvCxnSpPr>
          <p:spPr>
            <a:xfrm flipH="1">
              <a:off x="10733147" y="2879162"/>
              <a:ext cx="1776425" cy="316039"/>
            </a:xfrm>
            <a:prstGeom prst="straightConnector1">
              <a:avLst/>
            </a:prstGeom>
            <a:ln w="28575" cmpd="sng"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13240197" y="3364917"/>
              <a:ext cx="1675583" cy="646715"/>
            </a:xfrm>
            <a:prstGeom prst="rect">
              <a:avLst/>
            </a:prstGeom>
            <a:noFill/>
          </p:spPr>
          <p:txBody>
            <a:bodyPr wrap="none" lIns="145143" tIns="72571" rIns="145143" bIns="72571" rtlCol="0">
              <a:spAutoFit/>
            </a:bodyPr>
            <a:lstStyle/>
            <a:p>
              <a:r>
                <a:rPr lang="en-US" sz="2800" i="1" dirty="0"/>
                <a:t>Packets</a:t>
              </a:r>
              <a:endParaRPr lang="en-US" sz="4000" i="1" dirty="0"/>
            </a:p>
          </p:txBody>
        </p:sp>
        <p:cxnSp>
          <p:nvCxnSpPr>
            <p:cNvPr id="30" name="Straight Arrow Connector 29"/>
            <p:cNvCxnSpPr>
              <a:stCxn id="29" idx="1"/>
              <a:endCxn id="13" idx="3"/>
            </p:cNvCxnSpPr>
            <p:nvPr/>
          </p:nvCxnSpPr>
          <p:spPr>
            <a:xfrm flipH="1">
              <a:off x="11901629" y="3688275"/>
              <a:ext cx="1338568" cy="409408"/>
            </a:xfrm>
            <a:prstGeom prst="straightConnector1">
              <a:avLst/>
            </a:prstGeom>
            <a:ln w="28575" cmpd="sng"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29" idx="1"/>
              <a:endCxn id="63" idx="6"/>
            </p:cNvCxnSpPr>
            <p:nvPr/>
          </p:nvCxnSpPr>
          <p:spPr>
            <a:xfrm flipH="1" flipV="1">
              <a:off x="10626381" y="3220678"/>
              <a:ext cx="2613816" cy="467597"/>
            </a:xfrm>
            <a:prstGeom prst="straightConnector1">
              <a:avLst/>
            </a:prstGeom>
            <a:ln w="28575" cmpd="sng"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12520883" y="2081434"/>
              <a:ext cx="2406345" cy="646715"/>
            </a:xfrm>
            <a:prstGeom prst="rect">
              <a:avLst/>
            </a:prstGeom>
            <a:noFill/>
          </p:spPr>
          <p:txBody>
            <a:bodyPr wrap="none" lIns="145143" tIns="72571" rIns="145143" bIns="72571" rtlCol="0">
              <a:spAutoFit/>
            </a:bodyPr>
            <a:lstStyle/>
            <a:p>
              <a:r>
                <a:rPr lang="en-US" sz="2800" i="1" dirty="0"/>
                <a:t>Table </a:t>
              </a:r>
              <a:r>
                <a:rPr lang="en-US" sz="2800" i="1" dirty="0" smtClean="0"/>
                <a:t>mgmt.</a:t>
              </a:r>
              <a:endParaRPr lang="en-US" sz="2800" i="1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31498" y="2494169"/>
              <a:ext cx="4603017" cy="853533"/>
            </a:xfrm>
            <a:prstGeom prst="rect">
              <a:avLst/>
            </a:prstGeom>
            <a:noFill/>
          </p:spPr>
          <p:txBody>
            <a:bodyPr wrap="square" lIns="145143" tIns="72571" rIns="145143" bIns="72571" rtlCol="0">
              <a:spAutoFit/>
            </a:bodyPr>
            <a:lstStyle/>
            <a:p>
              <a:r>
                <a:rPr lang="en-US" sz="4000" dirty="0"/>
                <a:t>Traditional </a:t>
              </a:r>
              <a:r>
                <a:rPr lang="en-US" sz="4000" dirty="0" smtClean="0"/>
                <a:t>switch</a:t>
              </a:r>
              <a:endParaRPr lang="en-US" sz="4000" dirty="0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299977" y="1539295"/>
              <a:ext cx="15661966" cy="3481173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  <p:sp>
          <p:nvSpPr>
            <p:cNvPr id="63" name="Up-Down Arrow 62"/>
            <p:cNvSpPr/>
            <p:nvPr/>
          </p:nvSpPr>
          <p:spPr>
            <a:xfrm>
              <a:off x="10306081" y="2960182"/>
              <a:ext cx="427067" cy="52099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0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896892" y="4987946"/>
            <a:ext cx="14487580" cy="3124365"/>
            <a:chOff x="347692" y="5314079"/>
            <a:chExt cx="15661967" cy="3481173"/>
          </a:xfrm>
        </p:grpSpPr>
        <p:sp>
          <p:nvSpPr>
            <p:cNvPr id="34" name="Rectangle 33"/>
            <p:cNvSpPr/>
            <p:nvPr/>
          </p:nvSpPr>
          <p:spPr>
            <a:xfrm>
              <a:off x="7114957" y="5916919"/>
              <a:ext cx="4337287" cy="1137747"/>
            </a:xfrm>
            <a:prstGeom prst="rect">
              <a:avLst/>
            </a:prstGeom>
            <a:solidFill>
              <a:schemeClr val="accent3">
                <a:tint val="50000"/>
                <a:satMod val="300000"/>
              </a:schemeClr>
            </a:solidFill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lIns="145143" tIns="72571" rIns="145143" bIns="72571" rtlCol="0" anchor="ctr"/>
            <a:lstStyle/>
            <a:p>
              <a:pPr algn="ctr"/>
              <a:r>
                <a:rPr lang="en-US" sz="4000" dirty="0"/>
                <a:t>Control plane</a:t>
              </a: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7114957" y="7400205"/>
              <a:ext cx="4337287" cy="1137747"/>
            </a:xfrm>
            <a:prstGeom prst="rect">
              <a:avLst/>
            </a:prstGeom>
            <a:ln>
              <a:prstDash val="sysDash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lIns="145143" tIns="72571" rIns="145143" bIns="72571" rtlCol="0" anchor="ctr"/>
            <a:lstStyle/>
            <a:p>
              <a:pPr algn="ctr"/>
              <a:r>
                <a:rPr lang="en-US" sz="4000" dirty="0"/>
                <a:t>Data plane</a:t>
              </a:r>
            </a:p>
          </p:txBody>
        </p:sp>
        <p:sp>
          <p:nvSpPr>
            <p:cNvPr id="36" name="Right Arrow 35"/>
            <p:cNvSpPr/>
            <p:nvPr/>
          </p:nvSpPr>
          <p:spPr>
            <a:xfrm>
              <a:off x="6654262" y="7400205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37" name="Right Arrow 36"/>
            <p:cNvSpPr/>
            <p:nvPr/>
          </p:nvSpPr>
          <p:spPr>
            <a:xfrm>
              <a:off x="6654262" y="7690968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40" name="Right Arrow 39"/>
            <p:cNvSpPr/>
            <p:nvPr/>
          </p:nvSpPr>
          <p:spPr>
            <a:xfrm>
              <a:off x="6654262" y="7981732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42" name="Right Arrow 41"/>
            <p:cNvSpPr/>
            <p:nvPr/>
          </p:nvSpPr>
          <p:spPr>
            <a:xfrm>
              <a:off x="6654262" y="8272495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43" name="Right Arrow 42"/>
            <p:cNvSpPr/>
            <p:nvPr/>
          </p:nvSpPr>
          <p:spPr>
            <a:xfrm>
              <a:off x="11452245" y="7374899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44" name="Right Arrow 43"/>
            <p:cNvSpPr/>
            <p:nvPr/>
          </p:nvSpPr>
          <p:spPr>
            <a:xfrm>
              <a:off x="11452245" y="7665661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45" name="Right Arrow 44"/>
            <p:cNvSpPr/>
            <p:nvPr/>
          </p:nvSpPr>
          <p:spPr>
            <a:xfrm>
              <a:off x="11452245" y="7956425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46" name="Right Arrow 45"/>
            <p:cNvSpPr/>
            <p:nvPr/>
          </p:nvSpPr>
          <p:spPr>
            <a:xfrm>
              <a:off x="11452245" y="8247188"/>
              <a:ext cx="460695" cy="29076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47" name="Down Arrow 46"/>
            <p:cNvSpPr/>
            <p:nvPr/>
          </p:nvSpPr>
          <p:spPr>
            <a:xfrm>
              <a:off x="8553117" y="7054666"/>
              <a:ext cx="809328" cy="345540"/>
            </a:xfrm>
            <a:prstGeom prst="down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6980119" y="5828436"/>
              <a:ext cx="4573252" cy="2823296"/>
            </a:xfrm>
            <a:prstGeom prst="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12441942" y="5690912"/>
              <a:ext cx="2630351" cy="711977"/>
            </a:xfrm>
            <a:prstGeom prst="rect">
              <a:avLst/>
            </a:prstGeom>
            <a:noFill/>
          </p:spPr>
          <p:txBody>
            <a:bodyPr wrap="none" lIns="145143" tIns="72571" rIns="145143" bIns="72571" rtlCol="0">
              <a:spAutoFit/>
            </a:bodyPr>
            <a:lstStyle/>
            <a:p>
              <a:r>
                <a:rPr lang="en-US" sz="3200" i="1" dirty="0"/>
                <a:t>P4 Program</a:t>
              </a:r>
            </a:p>
          </p:txBody>
        </p:sp>
        <p:cxnSp>
          <p:nvCxnSpPr>
            <p:cNvPr id="54" name="Straight Arrow Connector 53"/>
            <p:cNvCxnSpPr>
              <a:stCxn id="52" idx="1"/>
            </p:cNvCxnSpPr>
            <p:nvPr/>
          </p:nvCxnSpPr>
          <p:spPr>
            <a:xfrm flipH="1">
              <a:off x="7862562" y="6046901"/>
              <a:ext cx="4579380" cy="1068117"/>
            </a:xfrm>
            <a:prstGeom prst="straightConnector1">
              <a:avLst/>
            </a:prstGeom>
            <a:ln w="38100" cmpd="sng"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Down Arrow 50"/>
            <p:cNvSpPr/>
            <p:nvPr/>
          </p:nvSpPr>
          <p:spPr>
            <a:xfrm>
              <a:off x="7446325" y="5690912"/>
              <a:ext cx="602284" cy="2000057"/>
            </a:xfrm>
            <a:prstGeom prst="downArrow">
              <a:avLst/>
            </a:prstGeom>
            <a:solidFill>
              <a:schemeClr val="accent2">
                <a:alpha val="60000"/>
              </a:schemeClr>
            </a:solidFill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7692" y="6725167"/>
              <a:ext cx="4693922" cy="849148"/>
            </a:xfrm>
            <a:prstGeom prst="rect">
              <a:avLst/>
            </a:prstGeom>
            <a:noFill/>
          </p:spPr>
          <p:txBody>
            <a:bodyPr wrap="none" lIns="145143" tIns="72571" rIns="145143" bIns="72571" rtlCol="0">
              <a:spAutoFit/>
            </a:bodyPr>
            <a:lstStyle/>
            <a:p>
              <a:r>
                <a:rPr lang="en-US" sz="4000" dirty="0"/>
                <a:t>P4-defined switch</a:t>
              </a:r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347693" y="5314079"/>
              <a:ext cx="15661966" cy="3481173"/>
            </a:xfrm>
            <a:prstGeom prst="roundRect">
              <a:avLst/>
            </a:prstGeom>
            <a:noFill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74" name="Up-Down Arrow 73"/>
            <p:cNvSpPr/>
            <p:nvPr/>
          </p:nvSpPr>
          <p:spPr>
            <a:xfrm>
              <a:off x="10363480" y="6941173"/>
              <a:ext cx="427067" cy="520991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45143" tIns="72571" rIns="145143" bIns="72571" rtlCol="0" anchor="ctr"/>
            <a:lstStyle/>
            <a:p>
              <a:pPr algn="ctr"/>
              <a:endParaRPr lang="en-US" sz="105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12514718" y="6325620"/>
              <a:ext cx="3214059" cy="711977"/>
            </a:xfrm>
            <a:prstGeom prst="rect">
              <a:avLst/>
            </a:prstGeom>
            <a:noFill/>
          </p:spPr>
          <p:txBody>
            <a:bodyPr wrap="none" lIns="145143" tIns="72571" rIns="145143" bIns="72571" rtlCol="0">
              <a:spAutoFit/>
            </a:bodyPr>
            <a:lstStyle/>
            <a:p>
              <a:r>
                <a:rPr lang="en-US" sz="3200" i="1" dirty="0"/>
                <a:t>P4 table </a:t>
              </a:r>
              <a:r>
                <a:rPr lang="en-US" sz="3200" i="1" dirty="0" smtClean="0"/>
                <a:t>mgmt.</a:t>
              </a:r>
              <a:endParaRPr lang="en-US" sz="3200" i="1" dirty="0"/>
            </a:p>
          </p:txBody>
        </p:sp>
        <p:cxnSp>
          <p:nvCxnSpPr>
            <p:cNvPr id="79" name="Straight Arrow Connector 78"/>
            <p:cNvCxnSpPr>
              <a:stCxn id="77" idx="1"/>
            </p:cNvCxnSpPr>
            <p:nvPr/>
          </p:nvCxnSpPr>
          <p:spPr>
            <a:xfrm flipH="1">
              <a:off x="9157201" y="6681609"/>
              <a:ext cx="3357516" cy="517552"/>
            </a:xfrm>
            <a:prstGeom prst="straightConnector1">
              <a:avLst/>
            </a:prstGeom>
            <a:ln w="38100" cmpd="sng">
              <a:solidFill>
                <a:schemeClr val="tx1">
                  <a:lumMod val="65000"/>
                  <a:lumOff val="3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27274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366184"/>
            <a:ext cx="14630400" cy="1741075"/>
          </a:xfrm>
        </p:spPr>
        <p:txBody>
          <a:bodyPr>
            <a:normAutofit/>
          </a:bodyPr>
          <a:lstStyle/>
          <a:p>
            <a:r>
              <a:rPr lang="en-US" dirty="0" smtClean="0"/>
              <a:t>Q: Which data </a:t>
            </a:r>
            <a:r>
              <a:rPr lang="en-US" dirty="0"/>
              <a:t>plane?</a:t>
            </a:r>
            <a:br>
              <a:rPr lang="en-US" dirty="0"/>
            </a:br>
            <a:r>
              <a:rPr lang="en-US" dirty="0" smtClean="0"/>
              <a:t>A: Any </a:t>
            </a:r>
            <a:r>
              <a:rPr lang="en-US" dirty="0"/>
              <a:t>data </a:t>
            </a:r>
            <a:r>
              <a:rPr lang="en-US" dirty="0" smtClean="0"/>
              <a:t>plane!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195440" y="3171417"/>
            <a:ext cx="6862411" cy="1800131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5100" dirty="0"/>
              <a:t>Control plane</a:t>
            </a:r>
          </a:p>
        </p:txBody>
      </p:sp>
      <p:sp>
        <p:nvSpPr>
          <p:cNvPr id="5" name="Rectangle 4"/>
          <p:cNvSpPr/>
          <p:nvPr/>
        </p:nvSpPr>
        <p:spPr>
          <a:xfrm>
            <a:off x="2195440" y="5518259"/>
            <a:ext cx="6862411" cy="18001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5100" dirty="0"/>
              <a:t>Data plane</a:t>
            </a:r>
          </a:p>
        </p:txBody>
      </p:sp>
      <p:sp>
        <p:nvSpPr>
          <p:cNvPr id="7" name="Right Arrow 6"/>
          <p:cNvSpPr/>
          <p:nvPr/>
        </p:nvSpPr>
        <p:spPr>
          <a:xfrm>
            <a:off x="1466533" y="5518259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1466533" y="5978301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1466533" y="6438344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1466533" y="6898387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>
            <a:off x="9057852" y="5478219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9057852" y="5938261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3" name="Right Arrow 12"/>
          <p:cNvSpPr/>
          <p:nvPr/>
        </p:nvSpPr>
        <p:spPr>
          <a:xfrm>
            <a:off x="9057852" y="6398304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4" name="Right Arrow 13"/>
          <p:cNvSpPr/>
          <p:nvPr/>
        </p:nvSpPr>
        <p:spPr>
          <a:xfrm>
            <a:off x="9057852" y="6858347"/>
            <a:ext cx="728908" cy="46004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4470883" y="4971549"/>
            <a:ext cx="1386565" cy="546711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982102" y="3031420"/>
            <a:ext cx="7235753" cy="4466992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22" name="Down Arrow 21"/>
          <p:cNvSpPr/>
          <p:nvPr/>
        </p:nvSpPr>
        <p:spPr>
          <a:xfrm>
            <a:off x="2719725" y="2891375"/>
            <a:ext cx="693351" cy="3086927"/>
          </a:xfrm>
          <a:prstGeom prst="downArrow">
            <a:avLst/>
          </a:prstGeom>
          <a:solidFill>
            <a:schemeClr val="accent2">
              <a:alpha val="50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0463384" y="2710977"/>
            <a:ext cx="5792617" cy="3070437"/>
          </a:xfrm>
          <a:prstGeom prst="rect">
            <a:avLst/>
          </a:prstGeom>
          <a:noFill/>
        </p:spPr>
        <p:txBody>
          <a:bodyPr wrap="square" lIns="145143" tIns="72571" rIns="145143" bIns="72571" rtlCol="0">
            <a:spAutoFit/>
          </a:bodyPr>
          <a:lstStyle/>
          <a:p>
            <a:r>
              <a:rPr lang="en-US" sz="3800" dirty="0"/>
              <a:t>Programmable switches</a:t>
            </a:r>
          </a:p>
          <a:p>
            <a:r>
              <a:rPr lang="en-US" sz="3800" dirty="0"/>
              <a:t>FPGA switches</a:t>
            </a:r>
          </a:p>
          <a:p>
            <a:r>
              <a:rPr lang="en-US" sz="3800" dirty="0"/>
              <a:t>Programmable NICs</a:t>
            </a:r>
          </a:p>
          <a:p>
            <a:r>
              <a:rPr lang="en-US" sz="3800" dirty="0"/>
              <a:t>Software switches</a:t>
            </a:r>
          </a:p>
          <a:p>
            <a:r>
              <a:rPr lang="en-US" sz="3800" dirty="0"/>
              <a:t>You name it…</a:t>
            </a:r>
          </a:p>
        </p:txBody>
      </p:sp>
      <p:cxnSp>
        <p:nvCxnSpPr>
          <p:cNvPr id="18" name="Straight Arrow Connector 17"/>
          <p:cNvCxnSpPr>
            <a:stCxn id="34" idx="1"/>
          </p:cNvCxnSpPr>
          <p:nvPr/>
        </p:nvCxnSpPr>
        <p:spPr>
          <a:xfrm flipH="1" flipV="1">
            <a:off x="9217855" y="4111038"/>
            <a:ext cx="814366" cy="22535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ight Brace 33"/>
          <p:cNvSpPr/>
          <p:nvPr/>
        </p:nvSpPr>
        <p:spPr>
          <a:xfrm flipH="1">
            <a:off x="10032221" y="2891374"/>
            <a:ext cx="431162" cy="2890039"/>
          </a:xfrm>
          <a:prstGeom prst="rightBrace">
            <a:avLst>
              <a:gd name="adj1" fmla="val 31475"/>
              <a:gd name="adj2" fmla="val 50000"/>
            </a:avLst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23" name="Up-Down Arrow 22"/>
          <p:cNvSpPr/>
          <p:nvPr/>
        </p:nvSpPr>
        <p:spPr>
          <a:xfrm>
            <a:off x="7337886" y="4847727"/>
            <a:ext cx="714133" cy="823981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29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plane programmability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466531" y="3528603"/>
            <a:ext cx="13438988" cy="3829827"/>
            <a:chOff x="824924" y="4108664"/>
            <a:chExt cx="4680128" cy="1410158"/>
          </a:xfrm>
        </p:grpSpPr>
        <p:sp>
          <p:nvSpPr>
            <p:cNvPr id="4" name="Rectangle 3"/>
            <p:cNvSpPr/>
            <p:nvPr/>
          </p:nvSpPr>
          <p:spPr>
            <a:xfrm>
              <a:off x="1234935" y="4138694"/>
              <a:ext cx="3860106" cy="1350098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sz="5100" dirty="0"/>
            </a:p>
            <a:p>
              <a:pPr algn="ctr"/>
              <a:endParaRPr lang="en-US" sz="5100" dirty="0"/>
            </a:p>
            <a:p>
              <a:pPr algn="ctr"/>
              <a:endParaRPr lang="en-US" sz="5100" dirty="0"/>
            </a:p>
            <a:p>
              <a:pPr algn="ctr"/>
              <a:endParaRPr lang="en-US" sz="5100" dirty="0"/>
            </a:p>
            <a:p>
              <a:pPr algn="ctr"/>
              <a:endParaRPr lang="en-US" sz="5100" dirty="0"/>
            </a:p>
          </p:txBody>
        </p:sp>
        <p:sp>
          <p:nvSpPr>
            <p:cNvPr id="5" name="Right Arrow 4"/>
            <p:cNvSpPr/>
            <p:nvPr/>
          </p:nvSpPr>
          <p:spPr>
            <a:xfrm>
              <a:off x="824924" y="4138694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ight Arrow 5"/>
            <p:cNvSpPr/>
            <p:nvPr/>
          </p:nvSpPr>
          <p:spPr>
            <a:xfrm>
              <a:off x="824924" y="4483726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ight Arrow 6"/>
            <p:cNvSpPr/>
            <p:nvPr/>
          </p:nvSpPr>
          <p:spPr>
            <a:xfrm>
              <a:off x="824924" y="4828758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824924" y="5173790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ight Arrow 8"/>
            <p:cNvSpPr/>
            <p:nvPr/>
          </p:nvSpPr>
          <p:spPr>
            <a:xfrm>
              <a:off x="5095041" y="4108664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ight Arrow 9"/>
            <p:cNvSpPr/>
            <p:nvPr/>
          </p:nvSpPr>
          <p:spPr>
            <a:xfrm>
              <a:off x="5095041" y="4453696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ight Arrow 10"/>
            <p:cNvSpPr/>
            <p:nvPr/>
          </p:nvSpPr>
          <p:spPr>
            <a:xfrm>
              <a:off x="5095041" y="4798728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/>
            <p:cNvSpPr/>
            <p:nvPr/>
          </p:nvSpPr>
          <p:spPr>
            <a:xfrm>
              <a:off x="5095041" y="5143760"/>
              <a:ext cx="410011" cy="345032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3379922" y="4165600"/>
            <a:ext cx="2459356" cy="274088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5100" dirty="0"/>
              <a:t>P4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033428" y="4165600"/>
            <a:ext cx="2351968" cy="274088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5100" dirty="0"/>
              <a:t>P4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555618" y="4165600"/>
            <a:ext cx="2493700" cy="274088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5100" dirty="0"/>
              <a:t>P4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319934" y="2056874"/>
            <a:ext cx="3592477" cy="1316110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pPr algn="ctr"/>
            <a:r>
              <a:rPr lang="en-US" sz="3800" i="1" dirty="0"/>
              <a:t>Programmable</a:t>
            </a:r>
            <a:br>
              <a:rPr lang="en-US" sz="3800" i="1" dirty="0"/>
            </a:br>
            <a:r>
              <a:rPr lang="en-US" sz="3800" i="1" dirty="0"/>
              <a:t>blocks</a:t>
            </a:r>
          </a:p>
        </p:txBody>
      </p:sp>
      <p:cxnSp>
        <p:nvCxnSpPr>
          <p:cNvPr id="18" name="Straight Arrow Connector 17"/>
          <p:cNvCxnSpPr>
            <a:stCxn id="17" idx="2"/>
          </p:cNvCxnSpPr>
          <p:nvPr/>
        </p:nvCxnSpPr>
        <p:spPr>
          <a:xfrm flipH="1">
            <a:off x="5839279" y="3372984"/>
            <a:ext cx="1276894" cy="83001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7" idx="2"/>
            <a:endCxn id="15" idx="0"/>
          </p:cNvCxnSpPr>
          <p:nvPr/>
        </p:nvCxnSpPr>
        <p:spPr>
          <a:xfrm>
            <a:off x="7116173" y="3372984"/>
            <a:ext cx="1093239" cy="7926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7" idx="2"/>
          </p:cNvCxnSpPr>
          <p:nvPr/>
        </p:nvCxnSpPr>
        <p:spPr>
          <a:xfrm>
            <a:off x="7116173" y="3372984"/>
            <a:ext cx="3439445" cy="792616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230736" y="7589156"/>
            <a:ext cx="3430436" cy="731335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pPr algn="ctr"/>
            <a:r>
              <a:rPr lang="en-US" sz="3800" i="1" dirty="0"/>
              <a:t>Fixed function</a:t>
            </a:r>
          </a:p>
        </p:txBody>
      </p:sp>
      <p:cxnSp>
        <p:nvCxnSpPr>
          <p:cNvPr id="37" name="Straight Arrow Connector 36"/>
          <p:cNvCxnSpPr>
            <a:stCxn id="34" idx="0"/>
          </p:cNvCxnSpPr>
          <p:nvPr/>
        </p:nvCxnSpPr>
        <p:spPr>
          <a:xfrm flipV="1">
            <a:off x="5945954" y="7004011"/>
            <a:ext cx="247935" cy="585145"/>
          </a:xfrm>
          <a:prstGeom prst="straightConnector1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ight Arrow 40"/>
          <p:cNvSpPr/>
          <p:nvPr/>
        </p:nvSpPr>
        <p:spPr>
          <a:xfrm>
            <a:off x="6773334" y="5080001"/>
            <a:ext cx="360341" cy="1018105"/>
          </a:xfrm>
          <a:prstGeom prst="rightArrow">
            <a:avLst/>
          </a:prstGeom>
          <a:solidFill>
            <a:srgbClr val="FF66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42" name="Right Arrow 41"/>
          <p:cNvSpPr/>
          <p:nvPr/>
        </p:nvSpPr>
        <p:spPr>
          <a:xfrm>
            <a:off x="5839278" y="5080001"/>
            <a:ext cx="360341" cy="1018105"/>
          </a:xfrm>
          <a:prstGeom prst="rightArrow">
            <a:avLst/>
          </a:prstGeom>
          <a:solidFill>
            <a:srgbClr val="FF66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44" name="Right Arrow 43"/>
          <p:cNvSpPr/>
          <p:nvPr/>
        </p:nvSpPr>
        <p:spPr>
          <a:xfrm>
            <a:off x="10218274" y="5080001"/>
            <a:ext cx="360341" cy="1018105"/>
          </a:xfrm>
          <a:prstGeom prst="rightArrow">
            <a:avLst/>
          </a:prstGeom>
          <a:solidFill>
            <a:srgbClr val="FF66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>
            <a:off x="13049318" y="5080001"/>
            <a:ext cx="360341" cy="1018105"/>
          </a:xfrm>
          <a:prstGeom prst="rightArrow">
            <a:avLst/>
          </a:prstGeom>
          <a:solidFill>
            <a:srgbClr val="FF66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>
            <a:off x="9385396" y="5080001"/>
            <a:ext cx="360341" cy="1018105"/>
          </a:xfrm>
          <a:prstGeom prst="rightArrow">
            <a:avLst/>
          </a:prstGeom>
          <a:solidFill>
            <a:srgbClr val="FF66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47" name="Right Arrow 46"/>
          <p:cNvSpPr/>
          <p:nvPr/>
        </p:nvSpPr>
        <p:spPr>
          <a:xfrm>
            <a:off x="3019581" y="5080001"/>
            <a:ext cx="360341" cy="1018105"/>
          </a:xfrm>
          <a:prstGeom prst="rightArrow">
            <a:avLst/>
          </a:prstGeom>
          <a:solidFill>
            <a:srgbClr val="FF66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978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33511" y="2866875"/>
            <a:ext cx="4254002" cy="5733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6245893" y="2466847"/>
            <a:ext cx="2826743" cy="12667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/>
              <a:t>Programmable</a:t>
            </a:r>
          </a:p>
          <a:p>
            <a:pPr algn="ctr"/>
            <a:r>
              <a:rPr lang="en-US" sz="2800" dirty="0" smtClean="0"/>
              <a:t>parser</a:t>
            </a:r>
            <a:endParaRPr lang="en-US" sz="2800" dirty="0"/>
          </a:p>
        </p:txBody>
      </p:sp>
      <p:sp>
        <p:nvSpPr>
          <p:cNvPr id="9" name="Right Arrow 8"/>
          <p:cNvSpPr/>
          <p:nvPr/>
        </p:nvSpPr>
        <p:spPr>
          <a:xfrm>
            <a:off x="5315702" y="2946880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11" name="Right Arrow 10"/>
          <p:cNvSpPr/>
          <p:nvPr/>
        </p:nvSpPr>
        <p:spPr>
          <a:xfrm>
            <a:off x="5422373" y="5053709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12" name="Rectangle 11"/>
          <p:cNvSpPr/>
          <p:nvPr/>
        </p:nvSpPr>
        <p:spPr>
          <a:xfrm>
            <a:off x="1757207" y="3475065"/>
            <a:ext cx="2607982" cy="577447"/>
          </a:xfrm>
          <a:prstGeom prst="rect">
            <a:avLst/>
          </a:prstGeom>
        </p:spPr>
        <p:txBody>
          <a:bodyPr wrap="none" lIns="145143" tIns="72571" rIns="145143" bIns="72571">
            <a:spAutoFit/>
          </a:bodyPr>
          <a:lstStyle/>
          <a:p>
            <a:pPr algn="ctr"/>
            <a:r>
              <a:rPr lang="en-US" sz="2800" dirty="0"/>
              <a:t>Packet (byte[])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3254535" y="2580189"/>
            <a:ext cx="1650338" cy="577447"/>
          </a:xfrm>
          <a:prstGeom prst="rect">
            <a:avLst/>
          </a:prstGeom>
        </p:spPr>
        <p:txBody>
          <a:bodyPr wrap="none" lIns="145143" tIns="72571" rIns="145143" bIns="72571">
            <a:spAutoFit/>
          </a:bodyPr>
          <a:lstStyle/>
          <a:p>
            <a:pPr algn="ctr"/>
            <a:r>
              <a:rPr lang="en-US" sz="2800" dirty="0"/>
              <a:t>Headers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358568" y="2586857"/>
            <a:ext cx="927120" cy="573376"/>
          </a:xfrm>
          <a:prstGeom prst="rect">
            <a:avLst/>
          </a:prstGeom>
          <a:solidFill>
            <a:srgbClr val="FFFF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eth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1285688" y="2586857"/>
            <a:ext cx="927120" cy="573376"/>
          </a:xfrm>
          <a:prstGeom prst="rect">
            <a:avLst/>
          </a:prstGeom>
          <a:solidFill>
            <a:srgbClr val="D99694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45143" tIns="72571" rIns="145143" bIns="72571" rtlCol="0" anchor="ctr"/>
          <a:lstStyle/>
          <a:p>
            <a:pPr algn="ctr"/>
            <a:r>
              <a:rPr lang="en-US" sz="2800" dirty="0" err="1" smtClean="0">
                <a:solidFill>
                  <a:srgbClr val="000000"/>
                </a:solidFill>
              </a:rPr>
              <a:t>vlan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2212808" y="2586857"/>
            <a:ext cx="927120" cy="5733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45143" tIns="72571" rIns="145143" bIns="72571"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ipv4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358568" y="2586857"/>
            <a:ext cx="2781360" cy="573376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 dirty="0"/>
          </a:p>
        </p:txBody>
      </p:sp>
      <p:sp>
        <p:nvSpPr>
          <p:cNvPr id="18" name="Rectangle 17"/>
          <p:cNvSpPr/>
          <p:nvPr/>
        </p:nvSpPr>
        <p:spPr>
          <a:xfrm>
            <a:off x="2311176" y="4593673"/>
            <a:ext cx="2826743" cy="12667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/>
              <a:t>Programmable</a:t>
            </a:r>
          </a:p>
          <a:p>
            <a:pPr algn="ctr"/>
            <a:r>
              <a:rPr lang="en-US" sz="2800" dirty="0" smtClean="0"/>
              <a:t>match-action</a:t>
            </a:r>
          </a:p>
          <a:p>
            <a:pPr algn="ctr"/>
            <a:r>
              <a:rPr lang="en-US" sz="2800" dirty="0" smtClean="0"/>
              <a:t>units</a:t>
            </a:r>
            <a:endParaRPr lang="en-US" sz="2800" dirty="0"/>
          </a:p>
        </p:txBody>
      </p:sp>
      <p:sp>
        <p:nvSpPr>
          <p:cNvPr id="19" name="Rectangle 18"/>
          <p:cNvSpPr/>
          <p:nvPr/>
        </p:nvSpPr>
        <p:spPr>
          <a:xfrm>
            <a:off x="7195731" y="5740425"/>
            <a:ext cx="1790250" cy="577447"/>
          </a:xfrm>
          <a:prstGeom prst="rect">
            <a:avLst/>
          </a:prstGeom>
        </p:spPr>
        <p:txBody>
          <a:bodyPr wrap="none" lIns="145143" tIns="72571" rIns="145143" bIns="72571">
            <a:spAutoFit/>
          </a:bodyPr>
          <a:lstStyle/>
          <a:p>
            <a:pPr algn="ctr"/>
            <a:r>
              <a:rPr lang="en-US" sz="2800" dirty="0" smtClean="0"/>
              <a:t>Metadata</a:t>
            </a:r>
            <a:endParaRPr lang="en-US" sz="2800" dirty="0"/>
          </a:p>
        </p:txBody>
      </p:sp>
      <p:sp>
        <p:nvSpPr>
          <p:cNvPr id="20" name="Rectangle 19"/>
          <p:cNvSpPr/>
          <p:nvPr/>
        </p:nvSpPr>
        <p:spPr>
          <a:xfrm>
            <a:off x="6346842" y="4593673"/>
            <a:ext cx="927120" cy="573376"/>
          </a:xfrm>
          <a:prstGeom prst="rect">
            <a:avLst/>
          </a:prstGeom>
          <a:solidFill>
            <a:srgbClr val="FFFF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eth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346842" y="5167049"/>
            <a:ext cx="927120" cy="57337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145143" tIns="72571" rIns="145143" bIns="72571" rtlCol="0" anchor="ctr"/>
          <a:lstStyle/>
          <a:p>
            <a:pPr algn="ctr"/>
            <a:r>
              <a:rPr lang="en-US" sz="2800" dirty="0" err="1" smtClean="0">
                <a:solidFill>
                  <a:srgbClr val="000000"/>
                </a:solidFill>
              </a:rPr>
              <a:t>mtag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7273962" y="4593673"/>
            <a:ext cx="1107554" cy="5733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45143" tIns="72571" rIns="145143" bIns="72571"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ipv4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24" name="Right Arrow 23"/>
          <p:cNvSpPr/>
          <p:nvPr/>
        </p:nvSpPr>
        <p:spPr>
          <a:xfrm>
            <a:off x="9458038" y="7201455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25" name="Right Arrow 24"/>
          <p:cNvSpPr/>
          <p:nvPr/>
        </p:nvSpPr>
        <p:spPr>
          <a:xfrm>
            <a:off x="1386707" y="5053709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26" name="Rectangle 25"/>
          <p:cNvSpPr/>
          <p:nvPr/>
        </p:nvSpPr>
        <p:spPr>
          <a:xfrm>
            <a:off x="6346842" y="6754753"/>
            <a:ext cx="2826743" cy="12667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/>
              <a:t>Programmable</a:t>
            </a:r>
          </a:p>
          <a:p>
            <a:pPr algn="ctr"/>
            <a:r>
              <a:rPr lang="en-US" sz="2800" dirty="0" smtClean="0"/>
              <a:t>reassembly</a:t>
            </a:r>
            <a:endParaRPr lang="en-US" sz="2800" dirty="0"/>
          </a:p>
        </p:txBody>
      </p:sp>
      <p:sp>
        <p:nvSpPr>
          <p:cNvPr id="27" name="Right Arrow 26"/>
          <p:cNvSpPr/>
          <p:nvPr/>
        </p:nvSpPr>
        <p:spPr>
          <a:xfrm>
            <a:off x="5422373" y="7201455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28" name="Rectangle 27"/>
          <p:cNvSpPr/>
          <p:nvPr/>
        </p:nvSpPr>
        <p:spPr>
          <a:xfrm>
            <a:off x="10538921" y="7034775"/>
            <a:ext cx="4254002" cy="5733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 dirty="0"/>
          </a:p>
        </p:txBody>
      </p:sp>
      <p:sp>
        <p:nvSpPr>
          <p:cNvPr id="29" name="Rectangle 28"/>
          <p:cNvSpPr/>
          <p:nvPr/>
        </p:nvSpPr>
        <p:spPr>
          <a:xfrm>
            <a:off x="12074113" y="7642965"/>
            <a:ext cx="1390852" cy="577447"/>
          </a:xfrm>
          <a:prstGeom prst="rect">
            <a:avLst/>
          </a:prstGeom>
        </p:spPr>
        <p:txBody>
          <a:bodyPr wrap="none" lIns="145143" tIns="72571" rIns="145143" bIns="72571">
            <a:spAutoFit/>
          </a:bodyPr>
          <a:lstStyle/>
          <a:p>
            <a:pPr algn="ctr"/>
            <a:r>
              <a:rPr lang="en-US" sz="2800" dirty="0" smtClean="0"/>
              <a:t>Packet</a:t>
            </a:r>
            <a:endParaRPr lang="en-US" sz="2800" dirty="0"/>
          </a:p>
        </p:txBody>
      </p:sp>
      <p:sp>
        <p:nvSpPr>
          <p:cNvPr id="30" name="Right Arrow 29"/>
          <p:cNvSpPr/>
          <p:nvPr/>
        </p:nvSpPr>
        <p:spPr>
          <a:xfrm>
            <a:off x="9253069" y="3033555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32" name="Rectangle 31"/>
          <p:cNvSpPr/>
          <p:nvPr/>
        </p:nvSpPr>
        <p:spPr>
          <a:xfrm>
            <a:off x="13392971" y="3234420"/>
            <a:ext cx="1590727" cy="577447"/>
          </a:xfrm>
          <a:prstGeom prst="rect">
            <a:avLst/>
          </a:prstGeom>
        </p:spPr>
        <p:txBody>
          <a:bodyPr wrap="none" lIns="145143" tIns="72571" rIns="145143" bIns="72571">
            <a:spAutoFit/>
          </a:bodyPr>
          <a:lstStyle/>
          <a:p>
            <a:pPr algn="ctr"/>
            <a:r>
              <a:rPr lang="en-US" sz="2800" dirty="0" smtClean="0"/>
              <a:t>Payload</a:t>
            </a:r>
            <a:endParaRPr lang="en-US" sz="2800" dirty="0"/>
          </a:p>
        </p:txBody>
      </p:sp>
      <p:sp>
        <p:nvSpPr>
          <p:cNvPr id="33" name="Rectangle 32"/>
          <p:cNvSpPr/>
          <p:nvPr/>
        </p:nvSpPr>
        <p:spPr>
          <a:xfrm>
            <a:off x="7273962" y="5167049"/>
            <a:ext cx="927120" cy="57337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145143" tIns="72571" rIns="145143" bIns="72571"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err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8218860" y="5167049"/>
            <a:ext cx="1389355" cy="57337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145143" tIns="72571" rIns="145143" bIns="72571" rtlCol="0" anchor="ctr"/>
          <a:lstStyle/>
          <a:p>
            <a:pPr algn="ctr"/>
            <a:r>
              <a:rPr lang="en-US" sz="2800" dirty="0" err="1" smtClean="0">
                <a:solidFill>
                  <a:srgbClr val="000000"/>
                </a:solidFill>
              </a:rPr>
              <a:t>bcast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8372108" y="4600347"/>
            <a:ext cx="1236107" cy="573376"/>
          </a:xfrm>
          <a:prstGeom prst="rect">
            <a:avLst/>
          </a:prstGeom>
          <a:noFill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145143" tIns="72571" rIns="145143" bIns="72571"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port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0988374" y="4506119"/>
            <a:ext cx="2826743" cy="126676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/>
              <a:t>Queuing</a:t>
            </a:r>
            <a:endParaRPr lang="en-US" sz="2800" dirty="0"/>
          </a:p>
        </p:txBody>
      </p:sp>
      <p:sp>
        <p:nvSpPr>
          <p:cNvPr id="40" name="Right Arrow 39"/>
          <p:cNvSpPr/>
          <p:nvPr/>
        </p:nvSpPr>
        <p:spPr>
          <a:xfrm>
            <a:off x="9985224" y="4973728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41" name="Rectangle 40"/>
          <p:cNvSpPr/>
          <p:nvPr/>
        </p:nvSpPr>
        <p:spPr>
          <a:xfrm>
            <a:off x="10358568" y="3234420"/>
            <a:ext cx="2008944" cy="5733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 dirty="0"/>
          </a:p>
        </p:txBody>
      </p:sp>
      <p:sp>
        <p:nvSpPr>
          <p:cNvPr id="42" name="Right Arrow 41"/>
          <p:cNvSpPr/>
          <p:nvPr/>
        </p:nvSpPr>
        <p:spPr>
          <a:xfrm>
            <a:off x="15069857" y="3033555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43" name="Right Arrow 42"/>
          <p:cNvSpPr/>
          <p:nvPr/>
        </p:nvSpPr>
        <p:spPr>
          <a:xfrm>
            <a:off x="14245946" y="4963701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44" name="Rectangle 43"/>
          <p:cNvSpPr/>
          <p:nvPr/>
        </p:nvSpPr>
        <p:spPr>
          <a:xfrm>
            <a:off x="2133393" y="6914767"/>
            <a:ext cx="927120" cy="573376"/>
          </a:xfrm>
          <a:prstGeom prst="rect">
            <a:avLst/>
          </a:prstGeom>
          <a:solidFill>
            <a:srgbClr val="FFFF00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eth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060513" y="6914767"/>
            <a:ext cx="927120" cy="573376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145143" tIns="72571" rIns="145143" bIns="72571" rtlCol="0" anchor="ctr"/>
          <a:lstStyle/>
          <a:p>
            <a:pPr algn="ctr"/>
            <a:r>
              <a:rPr lang="en-US" sz="2800" dirty="0" err="1" smtClean="0">
                <a:solidFill>
                  <a:srgbClr val="000000"/>
                </a:solidFill>
              </a:rPr>
              <a:t>mtag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46" name="Rectangle 45"/>
          <p:cNvSpPr/>
          <p:nvPr/>
        </p:nvSpPr>
        <p:spPr>
          <a:xfrm>
            <a:off x="3987633" y="6914767"/>
            <a:ext cx="927120" cy="57337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145143" tIns="72571" rIns="145143" bIns="72571" rtlCol="0" anchor="ctr"/>
          <a:lstStyle/>
          <a:p>
            <a:pPr algn="ctr"/>
            <a:r>
              <a:rPr lang="en-US" sz="2800" dirty="0" smtClean="0">
                <a:solidFill>
                  <a:srgbClr val="000000"/>
                </a:solidFill>
              </a:rPr>
              <a:t>ipv4</a:t>
            </a:r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2133393" y="6914767"/>
            <a:ext cx="2781360" cy="573376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 dirty="0"/>
          </a:p>
        </p:txBody>
      </p:sp>
      <p:sp>
        <p:nvSpPr>
          <p:cNvPr id="48" name="Rectangle 47"/>
          <p:cNvSpPr/>
          <p:nvPr/>
        </p:nvSpPr>
        <p:spPr>
          <a:xfrm>
            <a:off x="2133393" y="7562329"/>
            <a:ext cx="2008944" cy="57337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 dirty="0"/>
          </a:p>
        </p:txBody>
      </p:sp>
      <p:sp>
        <p:nvSpPr>
          <p:cNvPr id="49" name="Rectangle 48"/>
          <p:cNvSpPr/>
          <p:nvPr/>
        </p:nvSpPr>
        <p:spPr>
          <a:xfrm>
            <a:off x="2463131" y="6470851"/>
            <a:ext cx="1650338" cy="577447"/>
          </a:xfrm>
          <a:prstGeom prst="rect">
            <a:avLst/>
          </a:prstGeom>
        </p:spPr>
        <p:txBody>
          <a:bodyPr wrap="none" lIns="145143" tIns="72571" rIns="145143" bIns="72571">
            <a:spAutoFit/>
          </a:bodyPr>
          <a:lstStyle/>
          <a:p>
            <a:pPr algn="ctr"/>
            <a:r>
              <a:rPr lang="en-US" sz="2800" dirty="0"/>
              <a:t>Headers</a:t>
            </a:r>
          </a:p>
        </p:txBody>
      </p:sp>
      <p:sp>
        <p:nvSpPr>
          <p:cNvPr id="50" name="Right Arrow 49"/>
          <p:cNvSpPr/>
          <p:nvPr/>
        </p:nvSpPr>
        <p:spPr>
          <a:xfrm>
            <a:off x="14933743" y="7201455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  <p:sp>
        <p:nvSpPr>
          <p:cNvPr id="51" name="Right Arrow 50"/>
          <p:cNvSpPr/>
          <p:nvPr/>
        </p:nvSpPr>
        <p:spPr>
          <a:xfrm>
            <a:off x="66115" y="2956885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/>
          </a:p>
        </p:txBody>
      </p:sp>
      <p:sp>
        <p:nvSpPr>
          <p:cNvPr id="52" name="Right Arrow 51"/>
          <p:cNvSpPr/>
          <p:nvPr/>
        </p:nvSpPr>
        <p:spPr>
          <a:xfrm>
            <a:off x="560168" y="7277617"/>
            <a:ext cx="746686" cy="406696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45143" tIns="72571" rIns="145143" bIns="72571" rtlCol="0" anchor="ctr"/>
          <a:lstStyle/>
          <a:p>
            <a:pPr algn="ctr"/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2136004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1" grpId="0" animBg="1"/>
      <p:bldP spid="13" grpId="0"/>
      <p:bldP spid="14" grpId="0" animBg="1"/>
      <p:bldP spid="16" grpId="0" animBg="1"/>
      <p:bldP spid="17" grpId="0" animBg="1"/>
      <p:bldP spid="10" grpId="0" animBg="1"/>
      <p:bldP spid="18" grpId="0" animBg="1"/>
      <p:bldP spid="19" grpId="0"/>
      <p:bldP spid="20" grpId="0" animBg="1"/>
      <p:bldP spid="21" grpId="0" animBg="1"/>
      <p:bldP spid="22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 animBg="1"/>
      <p:bldP spid="32" grpId="0"/>
      <p:bldP spid="33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/>
      <p:bldP spid="50" grpId="0" animBg="1"/>
      <p:bldP spid="5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565857"/>
            <a:ext cx="14274800" cy="838200"/>
          </a:xfrm>
        </p:spPr>
        <p:txBody>
          <a:bodyPr/>
          <a:lstStyle/>
          <a:p>
            <a:r>
              <a:rPr lang="en-US" dirty="0" smtClean="0"/>
              <a:t>P4 language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314437" y="1908325"/>
            <a:ext cx="2826743" cy="12667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/>
              <a:t>Programmable</a:t>
            </a:r>
          </a:p>
          <a:p>
            <a:pPr algn="ctr"/>
            <a:r>
              <a:rPr lang="en-US" sz="2800" dirty="0" smtClean="0"/>
              <a:t>parser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2311176" y="4035152"/>
            <a:ext cx="2826743" cy="12667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/>
              <a:t>Programmable</a:t>
            </a:r>
          </a:p>
          <a:p>
            <a:pPr algn="ctr"/>
            <a:r>
              <a:rPr lang="en-US" sz="2800" dirty="0" smtClean="0"/>
              <a:t>match-action</a:t>
            </a:r>
          </a:p>
          <a:p>
            <a:pPr algn="ctr"/>
            <a:r>
              <a:rPr lang="en-US" sz="2800" dirty="0" smtClean="0"/>
              <a:t>units</a:t>
            </a:r>
            <a:endParaRPr lang="en-US" sz="2800" dirty="0"/>
          </a:p>
        </p:txBody>
      </p:sp>
      <p:sp>
        <p:nvSpPr>
          <p:cNvPr id="6" name="Rectangle 5"/>
          <p:cNvSpPr/>
          <p:nvPr/>
        </p:nvSpPr>
        <p:spPr>
          <a:xfrm>
            <a:off x="2311176" y="6196232"/>
            <a:ext cx="2826743" cy="12667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lIns="145143" tIns="72571" rIns="145143" bIns="72571" rtlCol="0" anchor="ctr"/>
          <a:lstStyle/>
          <a:p>
            <a:pPr algn="ctr"/>
            <a:r>
              <a:rPr lang="en-US" sz="2800" dirty="0" smtClean="0"/>
              <a:t>Programmable</a:t>
            </a:r>
          </a:p>
          <a:p>
            <a:pPr algn="ctr"/>
            <a:r>
              <a:rPr lang="en-US" sz="2800" dirty="0" smtClean="0"/>
              <a:t>reassembly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609844" y="2067090"/>
            <a:ext cx="3949871" cy="1316110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3800" dirty="0"/>
              <a:t>State-machine; </a:t>
            </a:r>
            <a:br>
              <a:rPr lang="en-US" sz="3800" dirty="0"/>
            </a:br>
            <a:r>
              <a:rPr lang="en-US" sz="3800" dirty="0" err="1"/>
              <a:t>bitfield</a:t>
            </a:r>
            <a:r>
              <a:rPr lang="en-US" sz="3800" dirty="0"/>
              <a:t> extraction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502400" y="3909824"/>
            <a:ext cx="5793237" cy="1900886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3800" dirty="0"/>
              <a:t>Table lookup and update;</a:t>
            </a:r>
            <a:br>
              <a:rPr lang="en-US" sz="3800" dirty="0"/>
            </a:br>
            <a:r>
              <a:rPr lang="en-US" sz="3800" dirty="0" err="1"/>
              <a:t>bitfield</a:t>
            </a:r>
            <a:r>
              <a:rPr lang="en-US" sz="3800" dirty="0"/>
              <a:t> manipulation; </a:t>
            </a:r>
            <a:br>
              <a:rPr lang="en-US" sz="3800" dirty="0"/>
            </a:br>
            <a:r>
              <a:rPr lang="en-US" sz="3800" dirty="0"/>
              <a:t>control flow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502400" y="6582510"/>
            <a:ext cx="3949395" cy="731335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3800" dirty="0" err="1"/>
              <a:t>Bitfield</a:t>
            </a:r>
            <a:r>
              <a:rPr lang="en-US" sz="3800" dirty="0"/>
              <a:t> assembly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163465" y="7717145"/>
            <a:ext cx="11885361" cy="731335"/>
          </a:xfrm>
          <a:prstGeom prst="rect">
            <a:avLst/>
          </a:prstGeom>
          <a:noFill/>
        </p:spPr>
        <p:txBody>
          <a:bodyPr wrap="none" lIns="145143" tIns="72571" rIns="145143" bIns="72571" rtlCol="0">
            <a:spAutoFit/>
          </a:bodyPr>
          <a:lstStyle/>
          <a:p>
            <a:r>
              <a:rPr lang="en-US" sz="3800" dirty="0"/>
              <a:t>No: memory (pointers), loops, recursion, floating point</a:t>
            </a:r>
          </a:p>
        </p:txBody>
      </p:sp>
    </p:spTree>
    <p:extLst>
      <p:ext uri="{BB962C8B-B14F-4D97-AF65-F5344CB8AC3E}">
        <p14:creationId xmlns:p14="http://schemas.microsoft.com/office/powerpoint/2010/main" val="4228694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Vista Sans OT Medium"/>
        <a:ea typeface="Vista Sans OT Medium"/>
        <a:cs typeface="Vista Sans OT Medium"/>
      </a:majorFont>
      <a:minorFont>
        <a:latin typeface="Vista Sans OT Medium"/>
        <a:ea typeface="Vista Sans OT Medium"/>
        <a:cs typeface="Vista Sans OT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BC300"/>
        </a:solidFill>
        <a:ln w="25400" cap="flat">
          <a:noFill/>
          <a:miter lim="400000"/>
        </a:ln>
        <a:effectLst/>
      </a:spPr>
      <a:bodyPr rot="0" spcFirstLastPara="1" vertOverflow="overflow" horzOverflow="overflow" vert="horz" wrap="square" lIns="25400" tIns="25400" rIns="25400" bIns="25400" numCol="1" spcCol="38100" rtlCol="0" anchor="ctr">
        <a:spAutoFit/>
      </a:bodyPr>
      <a:lstStyle>
        <a:defPPr marL="0" marR="0" indent="0" algn="ctr" defTabSz="3810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Vista Sans O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FBC3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Vista Sans OT Medium"/>
        <a:ea typeface="Vista Sans OT Medium"/>
        <a:cs typeface="Vista Sans OT Medium"/>
      </a:majorFont>
      <a:minorFont>
        <a:latin typeface="Vista Sans OT Medium"/>
        <a:ea typeface="Vista Sans OT Medium"/>
        <a:cs typeface="Vista Sans OT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BC300"/>
        </a:solidFill>
        <a:ln w="25400" cap="flat">
          <a:noFill/>
          <a:miter lim="400000"/>
        </a:ln>
        <a:effectLst/>
      </a:spPr>
      <a:bodyPr rot="0" spcFirstLastPara="1" vertOverflow="overflow" horzOverflow="overflow" vert="horz" wrap="square" lIns="25400" tIns="25400" rIns="25400" bIns="25400" numCol="1" spcCol="38100" rtlCol="0" anchor="ctr">
        <a:spAutoFit/>
      </a:bodyPr>
      <a:lstStyle>
        <a:defPPr marL="0" marR="0" indent="0" algn="ctr" defTabSz="3810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Vista Sans O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FBC3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774</Words>
  <Application>Microsoft Office PowerPoint</Application>
  <PresentationFormat>Custom</PresentationFormat>
  <Paragraphs>245</Paragraphs>
  <Slides>17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Calibri</vt:lpstr>
      <vt:lpstr>Consolas</vt:lpstr>
      <vt:lpstr>Courier</vt:lpstr>
      <vt:lpstr>Helvetica</vt:lpstr>
      <vt:lpstr>Vista Sans OT Light</vt:lpstr>
      <vt:lpstr>Vista Sans OT Medium</vt:lpstr>
      <vt:lpstr>Vista Sans OT Reg</vt:lpstr>
      <vt:lpstr>White</vt:lpstr>
      <vt:lpstr>P4: specifying data planes http://P4.org </vt:lpstr>
      <vt:lpstr> P4 Language Consortium</vt:lpstr>
      <vt:lpstr>What do we want to achieve?</vt:lpstr>
      <vt:lpstr>Benefits</vt:lpstr>
      <vt:lpstr>P4 Scope</vt:lpstr>
      <vt:lpstr>Q: Which data plane? A: Any data plane!</vt:lpstr>
      <vt:lpstr>Data plane programmability</vt:lpstr>
      <vt:lpstr>How does it work?</vt:lpstr>
      <vt:lpstr>P4 language</vt:lpstr>
      <vt:lpstr>Parsing = State machines</vt:lpstr>
      <vt:lpstr>Match</vt:lpstr>
      <vt:lpstr>Actions</vt:lpstr>
      <vt:lpstr>Control-Flow</vt:lpstr>
      <vt:lpstr>Reassembly</vt:lpstr>
      <vt:lpstr>Table contents management</vt:lpstr>
      <vt:lpstr>P4 Summary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Mihai Budiu</cp:lastModifiedBy>
  <cp:revision>14</cp:revision>
  <dcterms:modified xsi:type="dcterms:W3CDTF">2015-03-17T02:03:36Z</dcterms:modified>
</cp:coreProperties>
</file>